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56" r:id="rId2"/>
    <p:sldId id="461" r:id="rId3"/>
    <p:sldId id="407" r:id="rId4"/>
    <p:sldId id="410" r:id="rId5"/>
    <p:sldId id="412" r:id="rId6"/>
    <p:sldId id="413" r:id="rId7"/>
    <p:sldId id="414" r:id="rId8"/>
    <p:sldId id="415" r:id="rId9"/>
    <p:sldId id="416" r:id="rId10"/>
    <p:sldId id="417" r:id="rId11"/>
    <p:sldId id="423" r:id="rId12"/>
    <p:sldId id="422" r:id="rId13"/>
    <p:sldId id="420" r:id="rId14"/>
    <p:sldId id="421" r:id="rId15"/>
    <p:sldId id="463" r:id="rId16"/>
    <p:sldId id="464" r:id="rId17"/>
    <p:sldId id="465" r:id="rId18"/>
    <p:sldId id="466" r:id="rId19"/>
    <p:sldId id="424" r:id="rId20"/>
    <p:sldId id="425" r:id="rId21"/>
    <p:sldId id="426" r:id="rId22"/>
    <p:sldId id="462" r:id="rId23"/>
    <p:sldId id="427" r:id="rId24"/>
    <p:sldId id="429" r:id="rId25"/>
    <p:sldId id="477" r:id="rId26"/>
    <p:sldId id="431" r:id="rId27"/>
    <p:sldId id="467" r:id="rId28"/>
    <p:sldId id="432" r:id="rId29"/>
    <p:sldId id="433" r:id="rId30"/>
    <p:sldId id="434" r:id="rId31"/>
    <p:sldId id="435" r:id="rId32"/>
    <p:sldId id="436" r:id="rId33"/>
    <p:sldId id="437" r:id="rId34"/>
    <p:sldId id="439" r:id="rId35"/>
    <p:sldId id="440" r:id="rId36"/>
    <p:sldId id="442" r:id="rId37"/>
    <p:sldId id="443" r:id="rId38"/>
    <p:sldId id="444" r:id="rId39"/>
    <p:sldId id="445" r:id="rId40"/>
    <p:sldId id="468" r:id="rId41"/>
    <p:sldId id="480" r:id="rId42"/>
    <p:sldId id="446" r:id="rId43"/>
    <p:sldId id="447" r:id="rId44"/>
    <p:sldId id="448" r:id="rId45"/>
    <p:sldId id="449" r:id="rId46"/>
    <p:sldId id="450" r:id="rId47"/>
    <p:sldId id="441" r:id="rId48"/>
    <p:sldId id="451" r:id="rId49"/>
    <p:sldId id="452" r:id="rId50"/>
    <p:sldId id="478" r:id="rId51"/>
    <p:sldId id="403" r:id="rId52"/>
    <p:sldId id="404" r:id="rId53"/>
    <p:sldId id="405" r:id="rId54"/>
    <p:sldId id="309" r:id="rId55"/>
    <p:sldId id="310" r:id="rId56"/>
    <p:sldId id="311" r:id="rId57"/>
    <p:sldId id="312" r:id="rId58"/>
    <p:sldId id="278" r:id="rId59"/>
    <p:sldId id="279" r:id="rId60"/>
    <p:sldId id="280" r:id="rId61"/>
    <p:sldId id="283" r:id="rId62"/>
    <p:sldId id="284" r:id="rId63"/>
    <p:sldId id="479" r:id="rId64"/>
    <p:sldId id="286" r:id="rId65"/>
    <p:sldId id="287" r:id="rId66"/>
    <p:sldId id="288" r:id="rId67"/>
    <p:sldId id="289" r:id="rId68"/>
    <p:sldId id="290" r:id="rId69"/>
    <p:sldId id="291" r:id="rId70"/>
    <p:sldId id="393" r:id="rId71"/>
    <p:sldId id="394" r:id="rId72"/>
    <p:sldId id="395" r:id="rId73"/>
    <p:sldId id="396" r:id="rId74"/>
    <p:sldId id="397" r:id="rId75"/>
    <p:sldId id="398" r:id="rId76"/>
    <p:sldId id="399" r:id="rId77"/>
    <p:sldId id="400" r:id="rId78"/>
    <p:sldId id="386" r:id="rId79"/>
    <p:sldId id="469" r:id="rId80"/>
    <p:sldId id="481" r:id="rId81"/>
    <p:sldId id="482" r:id="rId82"/>
    <p:sldId id="483" r:id="rId83"/>
    <p:sldId id="484"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55" autoAdjust="0"/>
  </p:normalViewPr>
  <p:slideViewPr>
    <p:cSldViewPr>
      <p:cViewPr>
        <p:scale>
          <a:sx n="70" d="100"/>
          <a:sy n="70" d="100"/>
        </p:scale>
        <p:origin x="-1386" y="192"/>
      </p:cViewPr>
      <p:guideLst>
        <p:guide orient="horz" pos="2160"/>
        <p:guide pos="2880"/>
      </p:guideLst>
    </p:cSldViewPr>
  </p:slideViewPr>
  <p:notesTextViewPr>
    <p:cViewPr>
      <p:scale>
        <a:sx n="1" d="1"/>
        <a:sy n="1" d="1"/>
      </p:scale>
      <p:origin x="0" y="0"/>
    </p:cViewPr>
  </p:notesTextViewPr>
  <p:sorterViewPr>
    <p:cViewPr>
      <p:scale>
        <a:sx n="90" d="100"/>
        <a:sy n="90" d="100"/>
      </p:scale>
      <p:origin x="0" y="82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hPercent val="75"/>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1339950372208438"/>
          <c:y val="6.398104265402843E-2"/>
          <c:w val="0.46029776674937967"/>
          <c:h val="0.7037914691943129"/>
        </c:manualLayout>
      </c:layout>
      <c:bar3DChart>
        <c:barDir val="col"/>
        <c:grouping val="clustered"/>
        <c:ser>
          <c:idx val="0"/>
          <c:order val="0"/>
          <c:tx>
            <c:strRef>
              <c:f>Sheet1!$A$2</c:f>
              <c:strCache>
                <c:ptCount val="1"/>
                <c:pt idx="0">
                  <c:v># of Between-Session E/RPS</c:v>
                </c:pt>
              </c:strCache>
            </c:strRef>
          </c:tx>
          <c:spPr>
            <a:solidFill>
              <a:schemeClr val="accent1"/>
            </a:solidFill>
            <a:ln w="13447">
              <a:solidFill>
                <a:schemeClr val="tx1"/>
              </a:solidFill>
              <a:prstDash val="solid"/>
            </a:ln>
          </c:spPr>
          <c:cat>
            <c:numRef>
              <c:f>Sheet1!$B$1:$AD$1</c:f>
              <c:numCache>
                <c:formatCode>General</c:formatCode>
                <c:ptCount val="29"/>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c:v>
                </c:pt>
                <c:pt idx="21">
                  <c:v>3</c:v>
                </c:pt>
                <c:pt idx="22">
                  <c:v>4</c:v>
                </c:pt>
                <c:pt idx="23">
                  <c:v>5</c:v>
                </c:pt>
                <c:pt idx="24">
                  <c:v>6</c:v>
                </c:pt>
                <c:pt idx="25">
                  <c:v>7</c:v>
                </c:pt>
                <c:pt idx="26">
                  <c:v>8</c:v>
                </c:pt>
                <c:pt idx="27">
                  <c:v>9</c:v>
                </c:pt>
                <c:pt idx="28">
                  <c:v>10</c:v>
                </c:pt>
              </c:numCache>
            </c:numRef>
          </c:cat>
          <c:val>
            <c:numRef>
              <c:f>Sheet1!$B$2:$AD$2</c:f>
              <c:numCache>
                <c:formatCode>General</c:formatCode>
                <c:ptCount val="29"/>
                <c:pt idx="0">
                  <c:v>0</c:v>
                </c:pt>
                <c:pt idx="1">
                  <c:v>0</c:v>
                </c:pt>
                <c:pt idx="2">
                  <c:v>0</c:v>
                </c:pt>
                <c:pt idx="3">
                  <c:v>1</c:v>
                </c:pt>
                <c:pt idx="4">
                  <c:v>3</c:v>
                </c:pt>
                <c:pt idx="5">
                  <c:v>1</c:v>
                </c:pt>
                <c:pt idx="6">
                  <c:v>3</c:v>
                </c:pt>
                <c:pt idx="7">
                  <c:v>1</c:v>
                </c:pt>
                <c:pt idx="8">
                  <c:v>0</c:v>
                </c:pt>
                <c:pt idx="9">
                  <c:v>1</c:v>
                </c:pt>
                <c:pt idx="10">
                  <c:v>3</c:v>
                </c:pt>
                <c:pt idx="11">
                  <c:v>2</c:v>
                </c:pt>
                <c:pt idx="13">
                  <c:v>4</c:v>
                </c:pt>
                <c:pt idx="14">
                  <c:v>2</c:v>
                </c:pt>
                <c:pt idx="15">
                  <c:v>4</c:v>
                </c:pt>
                <c:pt idx="16">
                  <c:v>0</c:v>
                </c:pt>
                <c:pt idx="17">
                  <c:v>2</c:v>
                </c:pt>
                <c:pt idx="18">
                  <c:v>4</c:v>
                </c:pt>
                <c:pt idx="19">
                  <c:v>3</c:v>
                </c:pt>
                <c:pt idx="20">
                  <c:v>1</c:v>
                </c:pt>
                <c:pt idx="21">
                  <c:v>1</c:v>
                </c:pt>
                <c:pt idx="22">
                  <c:v>3</c:v>
                </c:pt>
                <c:pt idx="23">
                  <c:v>5</c:v>
                </c:pt>
                <c:pt idx="24">
                  <c:v>5</c:v>
                </c:pt>
                <c:pt idx="25">
                  <c:v>5</c:v>
                </c:pt>
                <c:pt idx="26">
                  <c:v>20</c:v>
                </c:pt>
                <c:pt idx="27">
                  <c:v>16</c:v>
                </c:pt>
                <c:pt idx="28">
                  <c:v>20</c:v>
                </c:pt>
              </c:numCache>
            </c:numRef>
          </c:val>
        </c:ser>
        <c:dLbls/>
        <c:gapDepth val="0"/>
        <c:shape val="box"/>
        <c:axId val="140026624"/>
        <c:axId val="140028544"/>
        <c:axId val="0"/>
      </c:bar3DChart>
      <c:catAx>
        <c:axId val="140026624"/>
        <c:scaling>
          <c:orientation val="minMax"/>
        </c:scaling>
        <c:axPos val="b"/>
        <c:title>
          <c:tx>
            <c:rich>
              <a:bodyPr/>
              <a:lstStyle/>
              <a:p>
                <a:pPr>
                  <a:defRPr sz="1906" b="1" i="0" u="none" strike="noStrike" baseline="0">
                    <a:solidFill>
                      <a:schemeClr val="tx1"/>
                    </a:solidFill>
                    <a:latin typeface="Times New Roman"/>
                    <a:ea typeface="Times New Roman"/>
                    <a:cs typeface="Times New Roman"/>
                  </a:defRPr>
                </a:pPr>
                <a:r>
                  <a:rPr lang="en-US"/>
                  <a:t>Session Number </a:t>
                </a:r>
              </a:p>
            </c:rich>
          </c:tx>
          <c:layout>
            <c:manualLayout>
              <c:xMode val="edge"/>
              <c:yMode val="edge"/>
              <c:x val="0.33746898263027308"/>
              <c:y val="0.84597156398104267"/>
            </c:manualLayout>
          </c:layout>
          <c:spPr>
            <a:noFill/>
            <a:ln w="26894">
              <a:noFill/>
            </a:ln>
          </c:spPr>
        </c:title>
        <c:numFmt formatCode="General" sourceLinked="1"/>
        <c:tickLblPos val="low"/>
        <c:spPr>
          <a:ln w="3362">
            <a:solidFill>
              <a:schemeClr val="tx1"/>
            </a:solidFill>
            <a:prstDash val="solid"/>
          </a:ln>
        </c:spPr>
        <c:txPr>
          <a:bodyPr rot="0" vert="horz"/>
          <a:lstStyle/>
          <a:p>
            <a:pPr>
              <a:defRPr sz="1906" b="1" i="0" u="none" strike="noStrike" baseline="0">
                <a:solidFill>
                  <a:schemeClr val="tx1"/>
                </a:solidFill>
                <a:latin typeface="Times New Roman"/>
                <a:ea typeface="Times New Roman"/>
                <a:cs typeface="Times New Roman"/>
              </a:defRPr>
            </a:pPr>
            <a:endParaRPr lang="en-US"/>
          </a:p>
        </c:txPr>
        <c:crossAx val="140028544"/>
        <c:crosses val="autoZero"/>
        <c:auto val="1"/>
        <c:lblAlgn val="ctr"/>
        <c:lblOffset val="100"/>
        <c:tickLblSkip val="3"/>
        <c:tickMarkSkip val="1"/>
      </c:catAx>
      <c:valAx>
        <c:axId val="140028544"/>
        <c:scaling>
          <c:orientation val="minMax"/>
        </c:scaling>
        <c:axPos val="l"/>
        <c:majorGridlines>
          <c:spPr>
            <a:ln w="3362">
              <a:solidFill>
                <a:schemeClr val="tx1"/>
              </a:solidFill>
              <a:prstDash val="solid"/>
            </a:ln>
          </c:spPr>
        </c:majorGridlines>
        <c:title>
          <c:tx>
            <c:rich>
              <a:bodyPr rot="-5400000" vert="horz"/>
              <a:lstStyle/>
              <a:p>
                <a:pPr algn="ctr">
                  <a:defRPr sz="1906" b="1" i="0" u="none" strike="noStrike" baseline="0">
                    <a:solidFill>
                      <a:schemeClr val="tx1"/>
                    </a:solidFill>
                    <a:latin typeface="+mn-lt"/>
                    <a:ea typeface="Times New Roman"/>
                    <a:cs typeface="Times New Roman"/>
                  </a:defRPr>
                </a:pPr>
                <a:r>
                  <a:rPr lang="en-US" dirty="0">
                    <a:latin typeface="+mn-lt"/>
                  </a:rPr>
                  <a:t>E/RP Tasks</a:t>
                </a:r>
              </a:p>
            </c:rich>
          </c:tx>
          <c:layout>
            <c:manualLayout>
              <c:xMode val="edge"/>
              <c:yMode val="edge"/>
              <c:x val="5.7075787401574811E-2"/>
              <c:y val="0.3409944402111027"/>
            </c:manualLayout>
          </c:layout>
          <c:spPr>
            <a:noFill/>
            <a:ln w="26894">
              <a:noFill/>
            </a:ln>
          </c:spPr>
        </c:title>
        <c:numFmt formatCode="General" sourceLinked="1"/>
        <c:tickLblPos val="nextTo"/>
        <c:spPr>
          <a:ln w="3362">
            <a:solidFill>
              <a:schemeClr val="tx1"/>
            </a:solidFill>
            <a:prstDash val="solid"/>
          </a:ln>
        </c:spPr>
        <c:txPr>
          <a:bodyPr rot="0" vert="horz"/>
          <a:lstStyle/>
          <a:p>
            <a:pPr>
              <a:defRPr sz="1906" b="1" i="0" u="none" strike="noStrike" baseline="0">
                <a:solidFill>
                  <a:schemeClr val="tx1"/>
                </a:solidFill>
                <a:latin typeface="Times New Roman"/>
                <a:ea typeface="Times New Roman"/>
                <a:cs typeface="Times New Roman"/>
              </a:defRPr>
            </a:pPr>
            <a:endParaRPr lang="en-US"/>
          </a:p>
        </c:txPr>
        <c:crossAx val="140026624"/>
        <c:crosses val="autoZero"/>
        <c:crossBetween val="between"/>
      </c:valAx>
      <c:spPr>
        <a:noFill/>
        <a:ln w="26894">
          <a:noFill/>
        </a:ln>
      </c:spPr>
    </c:plotArea>
    <c:legend>
      <c:legendPos val="r"/>
      <c:layout>
        <c:manualLayout>
          <c:xMode val="edge"/>
          <c:yMode val="edge"/>
          <c:x val="0.68734491315136492"/>
          <c:y val="0.42654028436018965"/>
          <c:w val="0.30769230769230776"/>
          <c:h val="0.1469194312796209"/>
        </c:manualLayout>
      </c:layout>
      <c:spPr>
        <a:noFill/>
        <a:ln w="3362">
          <a:solidFill>
            <a:schemeClr val="tx1"/>
          </a:solidFill>
          <a:prstDash val="solid"/>
        </a:ln>
      </c:spPr>
      <c:txPr>
        <a:bodyPr/>
        <a:lstStyle/>
        <a:p>
          <a:pPr>
            <a:defRPr sz="1752" b="1" i="0" u="none" strike="noStrike" baseline="0">
              <a:solidFill>
                <a:schemeClr val="tx1"/>
              </a:solidFill>
              <a:latin typeface="+mn-lt"/>
              <a:ea typeface="Times New Roman"/>
              <a:cs typeface="Times New Roman"/>
            </a:defRPr>
          </a:pPr>
          <a:endParaRPr lang="en-US"/>
        </a:p>
      </c:txPr>
    </c:legend>
    <c:plotVisOnly val="1"/>
    <c:dispBlanksAs val="gap"/>
  </c:chart>
  <c:spPr>
    <a:noFill/>
    <a:ln w="13447">
      <a:solidFill>
        <a:srgbClr val="000080"/>
      </a:solidFill>
      <a:prstDash val="solid"/>
    </a:ln>
  </c:spPr>
  <c:txPr>
    <a:bodyPr/>
    <a:lstStyle/>
    <a:p>
      <a:pPr>
        <a:defRPr sz="1906" b="1" i="0" u="none" strike="noStrike" baseline="0">
          <a:solidFill>
            <a:schemeClr val="tx1"/>
          </a:solidFill>
          <a:latin typeface="Times New Roman"/>
          <a:ea typeface="Times New Roman"/>
          <a:cs typeface="Times New Roma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hPercent val="79"/>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9106699751861042"/>
          <c:y val="6.1611374407582929E-2"/>
          <c:w val="0.45533498759305224"/>
          <c:h val="0.63507109004739359"/>
        </c:manualLayout>
      </c:layout>
      <c:bar3DChart>
        <c:barDir val="col"/>
        <c:grouping val="clustered"/>
        <c:ser>
          <c:idx val="0"/>
          <c:order val="0"/>
          <c:tx>
            <c:strRef>
              <c:f>Sheet1!$A$2</c:f>
              <c:strCache>
                <c:ptCount val="1"/>
                <c:pt idx="0">
                  <c:v>Mean Discomfort- Start</c:v>
                </c:pt>
              </c:strCache>
            </c:strRef>
          </c:tx>
          <c:spPr>
            <a:solidFill>
              <a:schemeClr val="accent1"/>
            </a:solidFill>
            <a:ln w="12700">
              <a:solidFill>
                <a:schemeClr val="tx1"/>
              </a:solidFill>
              <a:prstDash val="solid"/>
            </a:ln>
          </c:spPr>
          <c:cat>
            <c:numRef>
              <c:f>Sheet1!$B$1:$J$1</c:f>
              <c:numCache>
                <c:formatCode>General</c:formatCode>
                <c:ptCount val="9"/>
                <c:pt idx="0">
                  <c:v>1</c:v>
                </c:pt>
                <c:pt idx="1">
                  <c:v>2</c:v>
                </c:pt>
                <c:pt idx="2">
                  <c:v>3</c:v>
                </c:pt>
                <c:pt idx="3">
                  <c:v>4</c:v>
                </c:pt>
                <c:pt idx="4">
                  <c:v>5</c:v>
                </c:pt>
                <c:pt idx="5">
                  <c:v>6</c:v>
                </c:pt>
                <c:pt idx="6">
                  <c:v>7</c:v>
                </c:pt>
                <c:pt idx="7">
                  <c:v>8</c:v>
                </c:pt>
                <c:pt idx="8">
                  <c:v>9</c:v>
                </c:pt>
              </c:numCache>
            </c:numRef>
          </c:cat>
          <c:val>
            <c:numRef>
              <c:f>Sheet1!$B$2:$J$2</c:f>
              <c:numCache>
                <c:formatCode>General</c:formatCode>
                <c:ptCount val="9"/>
                <c:pt idx="0">
                  <c:v>3.75</c:v>
                </c:pt>
                <c:pt idx="1">
                  <c:v>3.6</c:v>
                </c:pt>
                <c:pt idx="2">
                  <c:v>2.2000000000000002</c:v>
                </c:pt>
                <c:pt idx="3">
                  <c:v>5.5</c:v>
                </c:pt>
                <c:pt idx="4">
                  <c:v>4.5</c:v>
                </c:pt>
                <c:pt idx="5">
                  <c:v>4.8</c:v>
                </c:pt>
                <c:pt idx="6">
                  <c:v>3.4</c:v>
                </c:pt>
                <c:pt idx="7">
                  <c:v>3.3</c:v>
                </c:pt>
                <c:pt idx="8">
                  <c:v>3</c:v>
                </c:pt>
              </c:numCache>
            </c:numRef>
          </c:val>
        </c:ser>
        <c:ser>
          <c:idx val="1"/>
          <c:order val="1"/>
          <c:tx>
            <c:strRef>
              <c:f>Sheet1!$A$3</c:f>
              <c:strCache>
                <c:ptCount val="1"/>
                <c:pt idx="0">
                  <c:v>Mean Discomfort- End</c:v>
                </c:pt>
              </c:strCache>
            </c:strRef>
          </c:tx>
          <c:spPr>
            <a:solidFill>
              <a:schemeClr val="accent2"/>
            </a:solidFill>
            <a:ln w="12700">
              <a:solidFill>
                <a:schemeClr val="tx1"/>
              </a:solidFill>
              <a:prstDash val="solid"/>
            </a:ln>
          </c:spPr>
          <c:cat>
            <c:numRef>
              <c:f>Sheet1!$B$1:$J$1</c:f>
              <c:numCache>
                <c:formatCode>General</c:formatCode>
                <c:ptCount val="9"/>
                <c:pt idx="0">
                  <c:v>1</c:v>
                </c:pt>
                <c:pt idx="1">
                  <c:v>2</c:v>
                </c:pt>
                <c:pt idx="2">
                  <c:v>3</c:v>
                </c:pt>
                <c:pt idx="3">
                  <c:v>4</c:v>
                </c:pt>
                <c:pt idx="4">
                  <c:v>5</c:v>
                </c:pt>
                <c:pt idx="5">
                  <c:v>6</c:v>
                </c:pt>
                <c:pt idx="6">
                  <c:v>7</c:v>
                </c:pt>
                <c:pt idx="7">
                  <c:v>8</c:v>
                </c:pt>
                <c:pt idx="8">
                  <c:v>9</c:v>
                </c:pt>
              </c:numCache>
            </c:numRef>
          </c:cat>
          <c:val>
            <c:numRef>
              <c:f>Sheet1!$B$3:$J$3</c:f>
              <c:numCache>
                <c:formatCode>General</c:formatCode>
                <c:ptCount val="9"/>
                <c:pt idx="0">
                  <c:v>1.2</c:v>
                </c:pt>
                <c:pt idx="1">
                  <c:v>1.6</c:v>
                </c:pt>
                <c:pt idx="2">
                  <c:v>1</c:v>
                </c:pt>
                <c:pt idx="3">
                  <c:v>1.2</c:v>
                </c:pt>
                <c:pt idx="4">
                  <c:v>1.1000000000000001</c:v>
                </c:pt>
                <c:pt idx="5">
                  <c:v>1</c:v>
                </c:pt>
                <c:pt idx="6">
                  <c:v>1</c:v>
                </c:pt>
                <c:pt idx="7">
                  <c:v>1</c:v>
                </c:pt>
                <c:pt idx="8">
                  <c:v>1</c:v>
                </c:pt>
              </c:numCache>
            </c:numRef>
          </c:val>
        </c:ser>
        <c:dLbls/>
        <c:gapDepth val="0"/>
        <c:shape val="box"/>
        <c:axId val="139965184"/>
        <c:axId val="139967104"/>
        <c:axId val="0"/>
      </c:bar3DChart>
      <c:catAx>
        <c:axId val="139965184"/>
        <c:scaling>
          <c:orientation val="minMax"/>
        </c:scaling>
        <c:axPos val="b"/>
        <c:title>
          <c:tx>
            <c:rich>
              <a:bodyPr/>
              <a:lstStyle/>
              <a:p>
                <a:pPr>
                  <a:defRPr sz="1800" b="1" i="0" u="none" strike="noStrike" baseline="0">
                    <a:solidFill>
                      <a:schemeClr val="tx1"/>
                    </a:solidFill>
                    <a:latin typeface="+mn-lt"/>
                    <a:ea typeface="Times New Roman"/>
                    <a:cs typeface="Times New Roman"/>
                  </a:defRPr>
                </a:pPr>
                <a:r>
                  <a:rPr lang="en-US">
                    <a:latin typeface="+mn-lt"/>
                  </a:rPr>
                  <a:t>Between-Session E/RP Homework Assignments</a:t>
                </a:r>
              </a:p>
            </c:rich>
          </c:tx>
          <c:layout>
            <c:manualLayout>
              <c:xMode val="edge"/>
              <c:yMode val="edge"/>
              <c:x val="0.13835936906600504"/>
              <c:y val="0.80333250274095458"/>
            </c:manualLayout>
          </c:layout>
          <c:spPr>
            <a:noFill/>
            <a:ln w="25400">
              <a:noFill/>
            </a:ln>
          </c:spPr>
        </c:title>
        <c:numFmt formatCode="General" sourceLinked="1"/>
        <c:tickLblPos val="low"/>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39967104"/>
        <c:crosses val="autoZero"/>
        <c:auto val="1"/>
        <c:lblAlgn val="ctr"/>
        <c:lblOffset val="100"/>
        <c:tickLblSkip val="1"/>
        <c:tickMarkSkip val="1"/>
      </c:catAx>
      <c:valAx>
        <c:axId val="139967104"/>
        <c:scaling>
          <c:orientation val="minMax"/>
        </c:scaling>
        <c:axPos val="l"/>
        <c:majorGridlines>
          <c:spPr>
            <a:ln w="3175">
              <a:solidFill>
                <a:schemeClr val="tx1"/>
              </a:solidFill>
              <a:prstDash val="solid"/>
            </a:ln>
          </c:spPr>
        </c:majorGridlines>
        <c:title>
          <c:tx>
            <c:rich>
              <a:bodyPr rot="-5400000" vert="horz"/>
              <a:lstStyle/>
              <a:p>
                <a:pPr algn="ctr">
                  <a:defRPr sz="1800" b="1" i="0" u="none" strike="noStrike" baseline="0">
                    <a:solidFill>
                      <a:schemeClr val="tx1"/>
                    </a:solidFill>
                    <a:latin typeface="+mn-lt"/>
                    <a:ea typeface="Times New Roman"/>
                    <a:cs typeface="Times New Roman"/>
                  </a:defRPr>
                </a:pPr>
                <a:r>
                  <a:rPr lang="en-US">
                    <a:latin typeface="+mn-lt"/>
                  </a:rPr>
                  <a:t>Mean Self-Reported Discomfort Rating</a:t>
                </a:r>
              </a:p>
            </c:rich>
          </c:tx>
          <c:layout>
            <c:manualLayout>
              <c:xMode val="edge"/>
              <c:yMode val="edge"/>
              <c:x val="3.2258064516129038E-2"/>
              <c:y val="0.22748815165876776"/>
            </c:manualLayout>
          </c:layout>
          <c:spPr>
            <a:noFill/>
            <a:ln w="25400">
              <a:noFill/>
            </a:ln>
          </c:spPr>
        </c:title>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39965184"/>
        <c:crosses val="autoZero"/>
        <c:crossBetween val="between"/>
      </c:valAx>
      <c:spPr>
        <a:noFill/>
        <a:ln w="25400">
          <a:noFill/>
        </a:ln>
      </c:spPr>
    </c:plotArea>
    <c:legend>
      <c:legendPos val="r"/>
      <c:layout>
        <c:manualLayout>
          <c:xMode val="edge"/>
          <c:yMode val="edge"/>
          <c:x val="0.66004962779156351"/>
          <c:y val="0.35545023696682471"/>
          <c:w val="0.33498759305210929"/>
          <c:h val="0.29146919431279628"/>
        </c:manualLayout>
      </c:layout>
      <c:spPr>
        <a:noFill/>
        <a:ln w="3175">
          <a:solidFill>
            <a:schemeClr val="tx1"/>
          </a:solidFill>
          <a:prstDash val="solid"/>
        </a:ln>
      </c:spPr>
      <c:txPr>
        <a:bodyPr/>
        <a:lstStyle/>
        <a:p>
          <a:pPr>
            <a:defRPr sz="1655" b="1" i="0" u="none" strike="noStrike" baseline="0">
              <a:solidFill>
                <a:schemeClr val="tx1"/>
              </a:solidFill>
              <a:latin typeface="+mn-lt"/>
              <a:ea typeface="Times New Roman"/>
              <a:cs typeface="Times New Roman"/>
            </a:defRPr>
          </a:pPr>
          <a:endParaRPr lang="en-US"/>
        </a:p>
      </c:txPr>
    </c:legend>
    <c:plotVisOnly val="1"/>
    <c:dispBlanksAs val="gap"/>
  </c:chart>
  <c:spPr>
    <a:solidFill>
      <a:schemeClr val="bg1"/>
    </a:solidFill>
    <a:ln>
      <a:solidFill>
        <a:schemeClr val="tx1"/>
      </a:solid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view3D>
      <c:hPercent val="7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4590570719602986E-2"/>
          <c:y val="5.6872037914691961E-2"/>
          <c:w val="0.66625310173697261"/>
          <c:h val="0.81279620853080581"/>
        </c:manualLayout>
      </c:layout>
      <c:bar3DChart>
        <c:barDir val="col"/>
        <c:grouping val="clustered"/>
        <c:ser>
          <c:idx val="0"/>
          <c:order val="0"/>
          <c:tx>
            <c:strRef>
              <c:f>Sheet1!$A$2</c:f>
              <c:strCache>
                <c:ptCount val="1"/>
                <c:pt idx="0">
                  <c:v>Mean Latency in Minutes</c:v>
                </c:pt>
              </c:strCache>
            </c:strRef>
          </c:tx>
          <c:spPr>
            <a:solidFill>
              <a:schemeClr val="accent1"/>
            </a:solidFill>
            <a:ln w="13447">
              <a:solidFill>
                <a:schemeClr val="tx1"/>
              </a:solidFill>
              <a:prstDash val="solid"/>
            </a:ln>
          </c:spPr>
          <c:cat>
            <c:numRef>
              <c:f>Sheet1!$B$1:$J$1</c:f>
              <c:numCache>
                <c:formatCode>General</c:formatCode>
                <c:ptCount val="9"/>
                <c:pt idx="0">
                  <c:v>1</c:v>
                </c:pt>
                <c:pt idx="1">
                  <c:v>2</c:v>
                </c:pt>
                <c:pt idx="2">
                  <c:v>3</c:v>
                </c:pt>
                <c:pt idx="3">
                  <c:v>4</c:v>
                </c:pt>
                <c:pt idx="4">
                  <c:v>5</c:v>
                </c:pt>
                <c:pt idx="5">
                  <c:v>6</c:v>
                </c:pt>
                <c:pt idx="6">
                  <c:v>7</c:v>
                </c:pt>
                <c:pt idx="7">
                  <c:v>8</c:v>
                </c:pt>
                <c:pt idx="8">
                  <c:v>9</c:v>
                </c:pt>
              </c:numCache>
            </c:numRef>
          </c:cat>
          <c:val>
            <c:numRef>
              <c:f>Sheet1!$B$2:$J$2</c:f>
              <c:numCache>
                <c:formatCode>General</c:formatCode>
                <c:ptCount val="9"/>
                <c:pt idx="0">
                  <c:v>26.25</c:v>
                </c:pt>
                <c:pt idx="1">
                  <c:v>31</c:v>
                </c:pt>
                <c:pt idx="2">
                  <c:v>37</c:v>
                </c:pt>
                <c:pt idx="3">
                  <c:v>2</c:v>
                </c:pt>
                <c:pt idx="4">
                  <c:v>1.5</c:v>
                </c:pt>
                <c:pt idx="5">
                  <c:v>4.2</c:v>
                </c:pt>
                <c:pt idx="6">
                  <c:v>1.5</c:v>
                </c:pt>
                <c:pt idx="7">
                  <c:v>2.1</c:v>
                </c:pt>
                <c:pt idx="8">
                  <c:v>1.7</c:v>
                </c:pt>
              </c:numCache>
            </c:numRef>
          </c:val>
        </c:ser>
        <c:dLbls/>
        <c:gapDepth val="0"/>
        <c:shape val="box"/>
        <c:axId val="140074368"/>
        <c:axId val="140076160"/>
        <c:axId val="0"/>
      </c:bar3DChart>
      <c:catAx>
        <c:axId val="140074368"/>
        <c:scaling>
          <c:orientation val="minMax"/>
        </c:scaling>
        <c:axPos val="b"/>
        <c:numFmt formatCode="General" sourceLinked="1"/>
        <c:tickLblPos val="low"/>
        <c:spPr>
          <a:ln w="3362">
            <a:solidFill>
              <a:schemeClr val="tx1"/>
            </a:solidFill>
            <a:prstDash val="solid"/>
          </a:ln>
        </c:spPr>
        <c:txPr>
          <a:bodyPr rot="0" vert="horz"/>
          <a:lstStyle/>
          <a:p>
            <a:pPr>
              <a:defRPr sz="1906" b="1" i="0" u="none" strike="noStrike" baseline="0">
                <a:solidFill>
                  <a:schemeClr val="tx1"/>
                </a:solidFill>
                <a:latin typeface="Times New Roman"/>
                <a:ea typeface="Times New Roman"/>
                <a:cs typeface="Times New Roman"/>
              </a:defRPr>
            </a:pPr>
            <a:endParaRPr lang="en-US"/>
          </a:p>
        </c:txPr>
        <c:crossAx val="140076160"/>
        <c:crosses val="autoZero"/>
        <c:auto val="1"/>
        <c:lblAlgn val="ctr"/>
        <c:lblOffset val="100"/>
        <c:tickLblSkip val="1"/>
        <c:tickMarkSkip val="1"/>
      </c:catAx>
      <c:valAx>
        <c:axId val="140076160"/>
        <c:scaling>
          <c:orientation val="minMax"/>
        </c:scaling>
        <c:axPos val="l"/>
        <c:majorGridlines>
          <c:spPr>
            <a:ln w="3362">
              <a:solidFill>
                <a:schemeClr val="tx1"/>
              </a:solidFill>
              <a:prstDash val="solid"/>
            </a:ln>
          </c:spPr>
        </c:majorGridlines>
        <c:numFmt formatCode="General" sourceLinked="1"/>
        <c:tickLblPos val="nextTo"/>
        <c:spPr>
          <a:ln w="3362">
            <a:solidFill>
              <a:schemeClr val="tx1"/>
            </a:solidFill>
            <a:prstDash val="solid"/>
          </a:ln>
        </c:spPr>
        <c:txPr>
          <a:bodyPr rot="0" vert="horz"/>
          <a:lstStyle/>
          <a:p>
            <a:pPr>
              <a:defRPr sz="1906" b="1" i="0" u="none" strike="noStrike" baseline="0">
                <a:solidFill>
                  <a:schemeClr val="tx1"/>
                </a:solidFill>
                <a:latin typeface="Times New Roman"/>
                <a:ea typeface="Times New Roman"/>
                <a:cs typeface="Times New Roman"/>
              </a:defRPr>
            </a:pPr>
            <a:endParaRPr lang="en-US"/>
          </a:p>
        </c:txPr>
        <c:crossAx val="140074368"/>
        <c:crosses val="autoZero"/>
        <c:crossBetween val="between"/>
      </c:valAx>
      <c:spPr>
        <a:noFill/>
        <a:ln w="26894">
          <a:noFill/>
        </a:ln>
      </c:spPr>
    </c:plotArea>
    <c:legend>
      <c:legendPos val="r"/>
      <c:layout>
        <c:manualLayout>
          <c:xMode val="edge"/>
          <c:yMode val="edge"/>
          <c:x val="0.7344913151364767"/>
          <c:y val="0.42654028436018965"/>
          <c:w val="0.26054590570719605"/>
          <c:h val="0.1469194312796209"/>
        </c:manualLayout>
      </c:layout>
      <c:spPr>
        <a:solidFill>
          <a:schemeClr val="bg1"/>
        </a:solidFill>
        <a:ln w="3362">
          <a:solidFill>
            <a:schemeClr val="tx1"/>
          </a:solidFill>
          <a:prstDash val="solid"/>
        </a:ln>
      </c:spPr>
      <c:txPr>
        <a:bodyPr/>
        <a:lstStyle/>
        <a:p>
          <a:pPr>
            <a:defRPr sz="1752" b="1" i="0" u="none" strike="noStrike" baseline="0">
              <a:solidFill>
                <a:schemeClr val="tx1"/>
              </a:solidFill>
              <a:latin typeface="Times New Roman"/>
              <a:ea typeface="Times New Roman"/>
              <a:cs typeface="Times New Roman"/>
            </a:defRPr>
          </a:pPr>
          <a:endParaRPr lang="en-US"/>
        </a:p>
      </c:txPr>
    </c:legend>
    <c:plotVisOnly val="1"/>
    <c:dispBlanksAs val="gap"/>
  </c:chart>
  <c:spPr>
    <a:noFill/>
    <a:ln>
      <a:solidFill>
        <a:schemeClr val="tx1"/>
      </a:solidFill>
    </a:ln>
  </c:spPr>
  <c:txPr>
    <a:bodyPr/>
    <a:lstStyle/>
    <a:p>
      <a:pPr>
        <a:defRPr sz="1906" b="1" i="0" u="none" strike="noStrike" baseline="0">
          <a:solidFill>
            <a:schemeClr val="tx1"/>
          </a:solidFill>
          <a:latin typeface="Times New Roman"/>
          <a:ea typeface="Times New Roman"/>
          <a:cs typeface="Times New Roman"/>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7C347-2789-3544-A496-131C97DDC533}" type="doc">
      <dgm:prSet loTypeId="urn:microsoft.com/office/officeart/2005/8/layout/cycle8" loCatId="cycle" qsTypeId="urn:microsoft.com/office/officeart/2005/8/quickstyle/simple4" qsCatId="simple" csTypeId="urn:microsoft.com/office/officeart/2005/8/colors/accent1_2" csCatId="accent1" phldr="1"/>
      <dgm:spPr/>
    </dgm:pt>
    <dgm:pt modelId="{91588CBA-D084-8D49-A67A-3001A55CB0DF}">
      <dgm:prSet phldrT="[Text]"/>
      <dgm:spPr/>
      <dgm:t>
        <a:bodyPr/>
        <a:lstStyle/>
        <a:p>
          <a:r>
            <a:rPr lang="en-US" baseline="0" dirty="0" smtClean="0">
              <a:solidFill>
                <a:schemeClr val="accent1">
                  <a:lumMod val="60000"/>
                  <a:lumOff val="40000"/>
                </a:schemeClr>
              </a:solidFill>
            </a:rPr>
            <a:t>Follow Your Heart</a:t>
          </a:r>
          <a:endParaRPr lang="en-US" baseline="0" dirty="0">
            <a:solidFill>
              <a:schemeClr val="accent1">
                <a:lumMod val="60000"/>
                <a:lumOff val="40000"/>
              </a:schemeClr>
            </a:solidFill>
          </a:endParaRPr>
        </a:p>
      </dgm:t>
    </dgm:pt>
    <dgm:pt modelId="{D126A37B-6CFE-C440-8E3D-FFCDF3D5A65A}" type="parTrans" cxnId="{B675FA61-66E7-AF48-A0D7-7AD327834C78}">
      <dgm:prSet/>
      <dgm:spPr/>
      <dgm:t>
        <a:bodyPr/>
        <a:lstStyle/>
        <a:p>
          <a:endParaRPr lang="en-US"/>
        </a:p>
      </dgm:t>
    </dgm:pt>
    <dgm:pt modelId="{7E65BAF6-4DCD-D142-B8C8-16A970B8E93D}" type="sibTrans" cxnId="{B675FA61-66E7-AF48-A0D7-7AD327834C78}">
      <dgm:prSet/>
      <dgm:spPr/>
      <dgm:t>
        <a:bodyPr/>
        <a:lstStyle/>
        <a:p>
          <a:endParaRPr lang="en-US"/>
        </a:p>
      </dgm:t>
    </dgm:pt>
    <dgm:pt modelId="{5A3585C4-9F8B-4940-ACDB-2CAED1E13390}">
      <dgm:prSet phldrT="[Text]"/>
      <dgm:spPr/>
      <dgm:t>
        <a:bodyPr/>
        <a:lstStyle/>
        <a:p>
          <a:r>
            <a:rPr lang="en-US" baseline="0" dirty="0" smtClean="0">
              <a:solidFill>
                <a:schemeClr val="accent1">
                  <a:lumMod val="60000"/>
                  <a:lumOff val="40000"/>
                </a:schemeClr>
              </a:solidFill>
            </a:rPr>
            <a:t>You Are Here</a:t>
          </a:r>
          <a:endParaRPr lang="en-US" baseline="0" dirty="0">
            <a:solidFill>
              <a:schemeClr val="accent1">
                <a:lumMod val="60000"/>
                <a:lumOff val="40000"/>
              </a:schemeClr>
            </a:solidFill>
          </a:endParaRPr>
        </a:p>
      </dgm:t>
    </dgm:pt>
    <dgm:pt modelId="{C012EA41-6B47-9E49-8BA4-727D234F3DFC}" type="parTrans" cxnId="{DF4D85FE-E63E-ED4B-AA45-9E325C670C5A}">
      <dgm:prSet/>
      <dgm:spPr/>
      <dgm:t>
        <a:bodyPr/>
        <a:lstStyle/>
        <a:p>
          <a:endParaRPr lang="en-US"/>
        </a:p>
      </dgm:t>
    </dgm:pt>
    <dgm:pt modelId="{0B37CD73-B60D-4949-8301-0CDBAA4ECA51}" type="sibTrans" cxnId="{DF4D85FE-E63E-ED4B-AA45-9E325C670C5A}">
      <dgm:prSet/>
      <dgm:spPr/>
      <dgm:t>
        <a:bodyPr/>
        <a:lstStyle/>
        <a:p>
          <a:endParaRPr lang="en-US"/>
        </a:p>
      </dgm:t>
    </dgm:pt>
    <dgm:pt modelId="{BF501A5E-0C17-8447-A550-347EDC3221BC}">
      <dgm:prSet/>
      <dgm:spPr/>
      <dgm:t>
        <a:bodyPr/>
        <a:lstStyle/>
        <a:p>
          <a:r>
            <a:rPr lang="en-US" baseline="0" dirty="0" smtClean="0">
              <a:solidFill>
                <a:schemeClr val="bg1"/>
              </a:solidFill>
            </a:rPr>
            <a:t>Be Curious</a:t>
          </a:r>
          <a:endParaRPr lang="en-US" baseline="0" dirty="0">
            <a:solidFill>
              <a:schemeClr val="bg1"/>
            </a:solidFill>
          </a:endParaRPr>
        </a:p>
      </dgm:t>
    </dgm:pt>
    <dgm:pt modelId="{897DDF3C-00E7-5C47-9B33-70397ACEC949}" type="parTrans" cxnId="{D20EF2B5-599B-9940-B577-57BC10F847E0}">
      <dgm:prSet/>
      <dgm:spPr/>
      <dgm:t>
        <a:bodyPr/>
        <a:lstStyle/>
        <a:p>
          <a:endParaRPr lang="en-US"/>
        </a:p>
      </dgm:t>
    </dgm:pt>
    <dgm:pt modelId="{8AF62338-51A1-154D-BCB3-AE27CA01D85F}" type="sibTrans" cxnId="{D20EF2B5-599B-9940-B577-57BC10F847E0}">
      <dgm:prSet/>
      <dgm:spPr/>
      <dgm:t>
        <a:bodyPr/>
        <a:lstStyle/>
        <a:p>
          <a:endParaRPr lang="en-US"/>
        </a:p>
      </dgm:t>
    </dgm:pt>
    <dgm:pt modelId="{A673F2C4-9F03-3345-ABA8-8001B25FFC73}" type="pres">
      <dgm:prSet presAssocID="{E467C347-2789-3544-A496-131C97DDC533}" presName="compositeShape" presStyleCnt="0">
        <dgm:presLayoutVars>
          <dgm:chMax val="7"/>
          <dgm:dir/>
          <dgm:resizeHandles val="exact"/>
        </dgm:presLayoutVars>
      </dgm:prSet>
      <dgm:spPr/>
    </dgm:pt>
    <dgm:pt modelId="{919E2B9F-9BB8-5445-9A9A-AA89CA894D7F}" type="pres">
      <dgm:prSet presAssocID="{E467C347-2789-3544-A496-131C97DDC533}" presName="wedge1" presStyleLbl="node1" presStyleIdx="0" presStyleCnt="3"/>
      <dgm:spPr/>
      <dgm:t>
        <a:bodyPr/>
        <a:lstStyle/>
        <a:p>
          <a:endParaRPr lang="en-US"/>
        </a:p>
      </dgm:t>
    </dgm:pt>
    <dgm:pt modelId="{583079AE-6D8D-594C-9A6D-66EEA10BCBCE}" type="pres">
      <dgm:prSet presAssocID="{E467C347-2789-3544-A496-131C97DDC533}" presName="dummy1a" presStyleCnt="0"/>
      <dgm:spPr/>
    </dgm:pt>
    <dgm:pt modelId="{68D3EEF9-AD3F-9741-A5AF-A778E5CE9F1C}" type="pres">
      <dgm:prSet presAssocID="{E467C347-2789-3544-A496-131C97DDC533}" presName="dummy1b" presStyleCnt="0"/>
      <dgm:spPr/>
    </dgm:pt>
    <dgm:pt modelId="{F60DB4B8-5CE9-6D4D-AF36-E40DE9C99310}" type="pres">
      <dgm:prSet presAssocID="{E467C347-2789-3544-A496-131C97DDC533}" presName="wedge1Tx" presStyleLbl="node1" presStyleIdx="0" presStyleCnt="3">
        <dgm:presLayoutVars>
          <dgm:chMax val="0"/>
          <dgm:chPref val="0"/>
          <dgm:bulletEnabled val="1"/>
        </dgm:presLayoutVars>
      </dgm:prSet>
      <dgm:spPr/>
      <dgm:t>
        <a:bodyPr/>
        <a:lstStyle/>
        <a:p>
          <a:endParaRPr lang="en-US"/>
        </a:p>
      </dgm:t>
    </dgm:pt>
    <dgm:pt modelId="{D2701CDC-D90A-7A41-B341-F5EA234A620D}" type="pres">
      <dgm:prSet presAssocID="{E467C347-2789-3544-A496-131C97DDC533}" presName="wedge2" presStyleLbl="node1" presStyleIdx="1" presStyleCnt="3"/>
      <dgm:spPr/>
      <dgm:t>
        <a:bodyPr/>
        <a:lstStyle/>
        <a:p>
          <a:endParaRPr lang="en-US"/>
        </a:p>
      </dgm:t>
    </dgm:pt>
    <dgm:pt modelId="{48AF8415-155E-664B-978F-12837AD65203}" type="pres">
      <dgm:prSet presAssocID="{E467C347-2789-3544-A496-131C97DDC533}" presName="dummy2a" presStyleCnt="0"/>
      <dgm:spPr/>
    </dgm:pt>
    <dgm:pt modelId="{9CAF6DC0-364F-CB47-B3C7-8F8F3F49BB06}" type="pres">
      <dgm:prSet presAssocID="{E467C347-2789-3544-A496-131C97DDC533}" presName="dummy2b" presStyleCnt="0"/>
      <dgm:spPr/>
    </dgm:pt>
    <dgm:pt modelId="{8D7424CD-7AD3-5147-B5B1-9951E66A7DD2}" type="pres">
      <dgm:prSet presAssocID="{E467C347-2789-3544-A496-131C97DDC533}" presName="wedge2Tx" presStyleLbl="node1" presStyleIdx="1" presStyleCnt="3">
        <dgm:presLayoutVars>
          <dgm:chMax val="0"/>
          <dgm:chPref val="0"/>
          <dgm:bulletEnabled val="1"/>
        </dgm:presLayoutVars>
      </dgm:prSet>
      <dgm:spPr/>
      <dgm:t>
        <a:bodyPr/>
        <a:lstStyle/>
        <a:p>
          <a:endParaRPr lang="en-US"/>
        </a:p>
      </dgm:t>
    </dgm:pt>
    <dgm:pt modelId="{F80A668C-C505-3643-9C88-C6B0421DC245}" type="pres">
      <dgm:prSet presAssocID="{E467C347-2789-3544-A496-131C97DDC533}" presName="wedge3" presStyleLbl="node1" presStyleIdx="2" presStyleCnt="3"/>
      <dgm:spPr/>
      <dgm:t>
        <a:bodyPr/>
        <a:lstStyle/>
        <a:p>
          <a:endParaRPr lang="en-US"/>
        </a:p>
      </dgm:t>
    </dgm:pt>
    <dgm:pt modelId="{08445CB3-07C2-0E42-ABEB-C3D502AE7FB0}" type="pres">
      <dgm:prSet presAssocID="{E467C347-2789-3544-A496-131C97DDC533}" presName="dummy3a" presStyleCnt="0"/>
      <dgm:spPr/>
    </dgm:pt>
    <dgm:pt modelId="{25C75EDF-90BE-2747-A1E2-130053ED7337}" type="pres">
      <dgm:prSet presAssocID="{E467C347-2789-3544-A496-131C97DDC533}" presName="dummy3b" presStyleCnt="0"/>
      <dgm:spPr/>
    </dgm:pt>
    <dgm:pt modelId="{DD943430-71DD-284E-BA77-24A5C6C08BB1}" type="pres">
      <dgm:prSet presAssocID="{E467C347-2789-3544-A496-131C97DDC533}" presName="wedge3Tx" presStyleLbl="node1" presStyleIdx="2" presStyleCnt="3">
        <dgm:presLayoutVars>
          <dgm:chMax val="0"/>
          <dgm:chPref val="0"/>
          <dgm:bulletEnabled val="1"/>
        </dgm:presLayoutVars>
      </dgm:prSet>
      <dgm:spPr/>
      <dgm:t>
        <a:bodyPr/>
        <a:lstStyle/>
        <a:p>
          <a:endParaRPr lang="en-US"/>
        </a:p>
      </dgm:t>
    </dgm:pt>
    <dgm:pt modelId="{F89F3C77-DF15-F649-A29F-672B19FC0860}" type="pres">
      <dgm:prSet presAssocID="{8AF62338-51A1-154D-BCB3-AE27CA01D85F}" presName="arrowWedge1" presStyleLbl="fgSibTrans2D1" presStyleIdx="0" presStyleCnt="3"/>
      <dgm:spPr/>
    </dgm:pt>
    <dgm:pt modelId="{D415AAE1-0516-9846-A329-1448FC834740}" type="pres">
      <dgm:prSet presAssocID="{7E65BAF6-4DCD-D142-B8C8-16A970B8E93D}" presName="arrowWedge2" presStyleLbl="fgSibTrans2D1" presStyleIdx="1" presStyleCnt="3"/>
      <dgm:spPr/>
    </dgm:pt>
    <dgm:pt modelId="{5013A97A-6FB4-7945-A7BF-50988CF42CC2}" type="pres">
      <dgm:prSet presAssocID="{0B37CD73-B60D-4949-8301-0CDBAA4ECA51}" presName="arrowWedge3" presStyleLbl="fgSibTrans2D1" presStyleIdx="2" presStyleCnt="3"/>
      <dgm:spPr/>
    </dgm:pt>
  </dgm:ptLst>
  <dgm:cxnLst>
    <dgm:cxn modelId="{7B957266-83D2-4BC4-97F8-AAFA5DE39FB3}" type="presOf" srcId="{91588CBA-D084-8D49-A67A-3001A55CB0DF}" destId="{8D7424CD-7AD3-5147-B5B1-9951E66A7DD2}" srcOrd="1" destOrd="0" presId="urn:microsoft.com/office/officeart/2005/8/layout/cycle8"/>
    <dgm:cxn modelId="{965BB46F-8DBC-417A-B265-E63D1CF09E8A}" type="presOf" srcId="{E467C347-2789-3544-A496-131C97DDC533}" destId="{A673F2C4-9F03-3345-ABA8-8001B25FFC73}" srcOrd="0" destOrd="0" presId="urn:microsoft.com/office/officeart/2005/8/layout/cycle8"/>
    <dgm:cxn modelId="{B675FA61-66E7-AF48-A0D7-7AD327834C78}" srcId="{E467C347-2789-3544-A496-131C97DDC533}" destId="{91588CBA-D084-8D49-A67A-3001A55CB0DF}" srcOrd="1" destOrd="0" parTransId="{D126A37B-6CFE-C440-8E3D-FFCDF3D5A65A}" sibTransId="{7E65BAF6-4DCD-D142-B8C8-16A970B8E93D}"/>
    <dgm:cxn modelId="{4E480A61-930C-439F-8D1E-9C2DD4314D47}" type="presOf" srcId="{5A3585C4-9F8B-4940-ACDB-2CAED1E13390}" destId="{F80A668C-C505-3643-9C88-C6B0421DC245}" srcOrd="0" destOrd="0" presId="urn:microsoft.com/office/officeart/2005/8/layout/cycle8"/>
    <dgm:cxn modelId="{0BFA13FE-3159-49ED-97CF-929588CAE081}" type="presOf" srcId="{BF501A5E-0C17-8447-A550-347EDC3221BC}" destId="{F60DB4B8-5CE9-6D4D-AF36-E40DE9C99310}" srcOrd="1" destOrd="0" presId="urn:microsoft.com/office/officeart/2005/8/layout/cycle8"/>
    <dgm:cxn modelId="{DF4D85FE-E63E-ED4B-AA45-9E325C670C5A}" srcId="{E467C347-2789-3544-A496-131C97DDC533}" destId="{5A3585C4-9F8B-4940-ACDB-2CAED1E13390}" srcOrd="2" destOrd="0" parTransId="{C012EA41-6B47-9E49-8BA4-727D234F3DFC}" sibTransId="{0B37CD73-B60D-4949-8301-0CDBAA4ECA51}"/>
    <dgm:cxn modelId="{B19F6058-24AB-4D5A-8E21-C8B60DECE8A0}" type="presOf" srcId="{5A3585C4-9F8B-4940-ACDB-2CAED1E13390}" destId="{DD943430-71DD-284E-BA77-24A5C6C08BB1}" srcOrd="1" destOrd="0" presId="urn:microsoft.com/office/officeart/2005/8/layout/cycle8"/>
    <dgm:cxn modelId="{D20EF2B5-599B-9940-B577-57BC10F847E0}" srcId="{E467C347-2789-3544-A496-131C97DDC533}" destId="{BF501A5E-0C17-8447-A550-347EDC3221BC}" srcOrd="0" destOrd="0" parTransId="{897DDF3C-00E7-5C47-9B33-70397ACEC949}" sibTransId="{8AF62338-51A1-154D-BCB3-AE27CA01D85F}"/>
    <dgm:cxn modelId="{FF2DC784-14E7-49C7-9F94-8C260C337B2B}" type="presOf" srcId="{91588CBA-D084-8D49-A67A-3001A55CB0DF}" destId="{D2701CDC-D90A-7A41-B341-F5EA234A620D}" srcOrd="0" destOrd="0" presId="urn:microsoft.com/office/officeart/2005/8/layout/cycle8"/>
    <dgm:cxn modelId="{892BB56A-0F55-41B4-A4F0-616A5E8F586E}" type="presOf" srcId="{BF501A5E-0C17-8447-A550-347EDC3221BC}" destId="{919E2B9F-9BB8-5445-9A9A-AA89CA894D7F}" srcOrd="0" destOrd="0" presId="urn:microsoft.com/office/officeart/2005/8/layout/cycle8"/>
    <dgm:cxn modelId="{EF4D0C10-548C-4C38-806B-EEF9329E8383}" type="presParOf" srcId="{A673F2C4-9F03-3345-ABA8-8001B25FFC73}" destId="{919E2B9F-9BB8-5445-9A9A-AA89CA894D7F}" srcOrd="0" destOrd="0" presId="urn:microsoft.com/office/officeart/2005/8/layout/cycle8"/>
    <dgm:cxn modelId="{15800B21-24F3-4DB7-B2A0-FE17E0154D39}" type="presParOf" srcId="{A673F2C4-9F03-3345-ABA8-8001B25FFC73}" destId="{583079AE-6D8D-594C-9A6D-66EEA10BCBCE}" srcOrd="1" destOrd="0" presId="urn:microsoft.com/office/officeart/2005/8/layout/cycle8"/>
    <dgm:cxn modelId="{B7B6F096-5AB4-48D3-973D-53388E03968C}" type="presParOf" srcId="{A673F2C4-9F03-3345-ABA8-8001B25FFC73}" destId="{68D3EEF9-AD3F-9741-A5AF-A778E5CE9F1C}" srcOrd="2" destOrd="0" presId="urn:microsoft.com/office/officeart/2005/8/layout/cycle8"/>
    <dgm:cxn modelId="{9059B99B-382D-4AFE-B275-2F40FC4EDD46}" type="presParOf" srcId="{A673F2C4-9F03-3345-ABA8-8001B25FFC73}" destId="{F60DB4B8-5CE9-6D4D-AF36-E40DE9C99310}" srcOrd="3" destOrd="0" presId="urn:microsoft.com/office/officeart/2005/8/layout/cycle8"/>
    <dgm:cxn modelId="{EE8A017A-E1EC-44F8-AE59-3B00F471A908}" type="presParOf" srcId="{A673F2C4-9F03-3345-ABA8-8001B25FFC73}" destId="{D2701CDC-D90A-7A41-B341-F5EA234A620D}" srcOrd="4" destOrd="0" presId="urn:microsoft.com/office/officeart/2005/8/layout/cycle8"/>
    <dgm:cxn modelId="{E955D864-C5D6-41A6-80CE-1FCB73A61892}" type="presParOf" srcId="{A673F2C4-9F03-3345-ABA8-8001B25FFC73}" destId="{48AF8415-155E-664B-978F-12837AD65203}" srcOrd="5" destOrd="0" presId="urn:microsoft.com/office/officeart/2005/8/layout/cycle8"/>
    <dgm:cxn modelId="{B9D81589-63AB-419F-B57D-E71FE7DB3281}" type="presParOf" srcId="{A673F2C4-9F03-3345-ABA8-8001B25FFC73}" destId="{9CAF6DC0-364F-CB47-B3C7-8F8F3F49BB06}" srcOrd="6" destOrd="0" presId="urn:microsoft.com/office/officeart/2005/8/layout/cycle8"/>
    <dgm:cxn modelId="{FAD51442-B40D-4041-AC88-9F76191837C7}" type="presParOf" srcId="{A673F2C4-9F03-3345-ABA8-8001B25FFC73}" destId="{8D7424CD-7AD3-5147-B5B1-9951E66A7DD2}" srcOrd="7" destOrd="0" presId="urn:microsoft.com/office/officeart/2005/8/layout/cycle8"/>
    <dgm:cxn modelId="{5AE6103F-1CA0-4A16-A754-F0D906A7E528}" type="presParOf" srcId="{A673F2C4-9F03-3345-ABA8-8001B25FFC73}" destId="{F80A668C-C505-3643-9C88-C6B0421DC245}" srcOrd="8" destOrd="0" presId="urn:microsoft.com/office/officeart/2005/8/layout/cycle8"/>
    <dgm:cxn modelId="{40E4BDBB-2EF9-4C76-B99D-024C49C7FA29}" type="presParOf" srcId="{A673F2C4-9F03-3345-ABA8-8001B25FFC73}" destId="{08445CB3-07C2-0E42-ABEB-C3D502AE7FB0}" srcOrd="9" destOrd="0" presId="urn:microsoft.com/office/officeart/2005/8/layout/cycle8"/>
    <dgm:cxn modelId="{C4E298FF-BCA6-47E1-9C9A-03279E20D353}" type="presParOf" srcId="{A673F2C4-9F03-3345-ABA8-8001B25FFC73}" destId="{25C75EDF-90BE-2747-A1E2-130053ED7337}" srcOrd="10" destOrd="0" presId="urn:microsoft.com/office/officeart/2005/8/layout/cycle8"/>
    <dgm:cxn modelId="{FE70EFC4-F892-414D-AE81-8C86591800C4}" type="presParOf" srcId="{A673F2C4-9F03-3345-ABA8-8001B25FFC73}" destId="{DD943430-71DD-284E-BA77-24A5C6C08BB1}" srcOrd="11" destOrd="0" presId="urn:microsoft.com/office/officeart/2005/8/layout/cycle8"/>
    <dgm:cxn modelId="{230848C7-BBA8-47F4-9CCB-4721632DDCA3}" type="presParOf" srcId="{A673F2C4-9F03-3345-ABA8-8001B25FFC73}" destId="{F89F3C77-DF15-F649-A29F-672B19FC0860}" srcOrd="12" destOrd="0" presId="urn:microsoft.com/office/officeart/2005/8/layout/cycle8"/>
    <dgm:cxn modelId="{4A51F5C6-946F-4780-8F44-5031DF8A8749}" type="presParOf" srcId="{A673F2C4-9F03-3345-ABA8-8001B25FFC73}" destId="{D415AAE1-0516-9846-A329-1448FC834740}" srcOrd="13" destOrd="0" presId="urn:microsoft.com/office/officeart/2005/8/layout/cycle8"/>
    <dgm:cxn modelId="{C94015BD-1FBD-4697-AF80-DFCE75C1B868}" type="presParOf" srcId="{A673F2C4-9F03-3345-ABA8-8001B25FFC73}" destId="{5013A97A-6FB4-7945-A7BF-50988CF42CC2}" srcOrd="14" destOrd="0" presId="urn:microsoft.com/office/officeart/2005/8/layout/cycle8"/>
  </dgm:cxnLst>
  <dgm:bg>
    <a:solidFill>
      <a:schemeClr val="accent2">
        <a:lumMod val="20000"/>
        <a:lumOff val="8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67C347-2789-3544-A496-131C97DDC533}" type="doc">
      <dgm:prSet loTypeId="urn:microsoft.com/office/officeart/2005/8/layout/cycle8" loCatId="cycle" qsTypeId="urn:microsoft.com/office/officeart/2005/8/quickstyle/simple4" qsCatId="simple" csTypeId="urn:microsoft.com/office/officeart/2005/8/colors/accent1_2" csCatId="accent1" phldr="1"/>
      <dgm:spPr/>
    </dgm:pt>
    <dgm:pt modelId="{91588CBA-D084-8D49-A67A-3001A55CB0DF}">
      <dgm:prSet phldrT="[Text]"/>
      <dgm:spPr/>
      <dgm:t>
        <a:bodyPr/>
        <a:lstStyle/>
        <a:p>
          <a:r>
            <a:rPr lang="en-US" baseline="0" dirty="0" smtClean="0">
              <a:solidFill>
                <a:schemeClr val="bg1"/>
              </a:solidFill>
            </a:rPr>
            <a:t>Follow Your Heart</a:t>
          </a:r>
          <a:endParaRPr lang="en-US" baseline="0" dirty="0">
            <a:solidFill>
              <a:schemeClr val="bg1"/>
            </a:solidFill>
          </a:endParaRPr>
        </a:p>
      </dgm:t>
    </dgm:pt>
    <dgm:pt modelId="{D126A37B-6CFE-C440-8E3D-FFCDF3D5A65A}" type="parTrans" cxnId="{B675FA61-66E7-AF48-A0D7-7AD327834C78}">
      <dgm:prSet/>
      <dgm:spPr/>
      <dgm:t>
        <a:bodyPr/>
        <a:lstStyle/>
        <a:p>
          <a:endParaRPr lang="en-US"/>
        </a:p>
      </dgm:t>
    </dgm:pt>
    <dgm:pt modelId="{7E65BAF6-4DCD-D142-B8C8-16A970B8E93D}" type="sibTrans" cxnId="{B675FA61-66E7-AF48-A0D7-7AD327834C78}">
      <dgm:prSet/>
      <dgm:spPr/>
      <dgm:t>
        <a:bodyPr/>
        <a:lstStyle/>
        <a:p>
          <a:endParaRPr lang="en-US"/>
        </a:p>
      </dgm:t>
    </dgm:pt>
    <dgm:pt modelId="{5A3585C4-9F8B-4940-ACDB-2CAED1E13390}">
      <dgm:prSet phldrT="[Text]"/>
      <dgm:spPr/>
      <dgm:t>
        <a:bodyPr/>
        <a:lstStyle/>
        <a:p>
          <a:r>
            <a:rPr lang="en-US" baseline="0" dirty="0" smtClean="0">
              <a:solidFill>
                <a:schemeClr val="accent1">
                  <a:lumMod val="60000"/>
                  <a:lumOff val="40000"/>
                </a:schemeClr>
              </a:solidFill>
            </a:rPr>
            <a:t>You Are Here</a:t>
          </a:r>
          <a:endParaRPr lang="en-US" baseline="0" dirty="0">
            <a:solidFill>
              <a:schemeClr val="accent1">
                <a:lumMod val="60000"/>
                <a:lumOff val="40000"/>
              </a:schemeClr>
            </a:solidFill>
          </a:endParaRPr>
        </a:p>
      </dgm:t>
    </dgm:pt>
    <dgm:pt modelId="{C012EA41-6B47-9E49-8BA4-727D234F3DFC}" type="parTrans" cxnId="{DF4D85FE-E63E-ED4B-AA45-9E325C670C5A}">
      <dgm:prSet/>
      <dgm:spPr/>
      <dgm:t>
        <a:bodyPr/>
        <a:lstStyle/>
        <a:p>
          <a:endParaRPr lang="en-US"/>
        </a:p>
      </dgm:t>
    </dgm:pt>
    <dgm:pt modelId="{0B37CD73-B60D-4949-8301-0CDBAA4ECA51}" type="sibTrans" cxnId="{DF4D85FE-E63E-ED4B-AA45-9E325C670C5A}">
      <dgm:prSet/>
      <dgm:spPr/>
      <dgm:t>
        <a:bodyPr/>
        <a:lstStyle/>
        <a:p>
          <a:endParaRPr lang="en-US"/>
        </a:p>
      </dgm:t>
    </dgm:pt>
    <dgm:pt modelId="{BF501A5E-0C17-8447-A550-347EDC3221BC}">
      <dgm:prSet/>
      <dgm:spPr/>
      <dgm:t>
        <a:bodyPr/>
        <a:lstStyle/>
        <a:p>
          <a:r>
            <a:rPr lang="en-US" baseline="0" dirty="0" smtClean="0">
              <a:solidFill>
                <a:schemeClr val="accent1">
                  <a:lumMod val="60000"/>
                  <a:lumOff val="40000"/>
                </a:schemeClr>
              </a:solidFill>
            </a:rPr>
            <a:t>Be Curious</a:t>
          </a:r>
          <a:endParaRPr lang="en-US" baseline="0" dirty="0">
            <a:solidFill>
              <a:schemeClr val="accent1">
                <a:lumMod val="60000"/>
                <a:lumOff val="40000"/>
              </a:schemeClr>
            </a:solidFill>
          </a:endParaRPr>
        </a:p>
      </dgm:t>
    </dgm:pt>
    <dgm:pt modelId="{897DDF3C-00E7-5C47-9B33-70397ACEC949}" type="parTrans" cxnId="{D20EF2B5-599B-9940-B577-57BC10F847E0}">
      <dgm:prSet/>
      <dgm:spPr/>
      <dgm:t>
        <a:bodyPr/>
        <a:lstStyle/>
        <a:p>
          <a:endParaRPr lang="en-US"/>
        </a:p>
      </dgm:t>
    </dgm:pt>
    <dgm:pt modelId="{8AF62338-51A1-154D-BCB3-AE27CA01D85F}" type="sibTrans" cxnId="{D20EF2B5-599B-9940-B577-57BC10F847E0}">
      <dgm:prSet/>
      <dgm:spPr/>
      <dgm:t>
        <a:bodyPr/>
        <a:lstStyle/>
        <a:p>
          <a:endParaRPr lang="en-US"/>
        </a:p>
      </dgm:t>
    </dgm:pt>
    <dgm:pt modelId="{A673F2C4-9F03-3345-ABA8-8001B25FFC73}" type="pres">
      <dgm:prSet presAssocID="{E467C347-2789-3544-A496-131C97DDC533}" presName="compositeShape" presStyleCnt="0">
        <dgm:presLayoutVars>
          <dgm:chMax val="7"/>
          <dgm:dir/>
          <dgm:resizeHandles val="exact"/>
        </dgm:presLayoutVars>
      </dgm:prSet>
      <dgm:spPr/>
    </dgm:pt>
    <dgm:pt modelId="{919E2B9F-9BB8-5445-9A9A-AA89CA894D7F}" type="pres">
      <dgm:prSet presAssocID="{E467C347-2789-3544-A496-131C97DDC533}" presName="wedge1" presStyleLbl="node1" presStyleIdx="0" presStyleCnt="3"/>
      <dgm:spPr/>
      <dgm:t>
        <a:bodyPr/>
        <a:lstStyle/>
        <a:p>
          <a:endParaRPr lang="en-US"/>
        </a:p>
      </dgm:t>
    </dgm:pt>
    <dgm:pt modelId="{583079AE-6D8D-594C-9A6D-66EEA10BCBCE}" type="pres">
      <dgm:prSet presAssocID="{E467C347-2789-3544-A496-131C97DDC533}" presName="dummy1a" presStyleCnt="0"/>
      <dgm:spPr/>
    </dgm:pt>
    <dgm:pt modelId="{68D3EEF9-AD3F-9741-A5AF-A778E5CE9F1C}" type="pres">
      <dgm:prSet presAssocID="{E467C347-2789-3544-A496-131C97DDC533}" presName="dummy1b" presStyleCnt="0"/>
      <dgm:spPr/>
    </dgm:pt>
    <dgm:pt modelId="{F60DB4B8-5CE9-6D4D-AF36-E40DE9C99310}" type="pres">
      <dgm:prSet presAssocID="{E467C347-2789-3544-A496-131C97DDC533}" presName="wedge1Tx" presStyleLbl="node1" presStyleIdx="0" presStyleCnt="3">
        <dgm:presLayoutVars>
          <dgm:chMax val="0"/>
          <dgm:chPref val="0"/>
          <dgm:bulletEnabled val="1"/>
        </dgm:presLayoutVars>
      </dgm:prSet>
      <dgm:spPr/>
      <dgm:t>
        <a:bodyPr/>
        <a:lstStyle/>
        <a:p>
          <a:endParaRPr lang="en-US"/>
        </a:p>
      </dgm:t>
    </dgm:pt>
    <dgm:pt modelId="{D2701CDC-D90A-7A41-B341-F5EA234A620D}" type="pres">
      <dgm:prSet presAssocID="{E467C347-2789-3544-A496-131C97DDC533}" presName="wedge2" presStyleLbl="node1" presStyleIdx="1" presStyleCnt="3"/>
      <dgm:spPr/>
      <dgm:t>
        <a:bodyPr/>
        <a:lstStyle/>
        <a:p>
          <a:endParaRPr lang="en-US"/>
        </a:p>
      </dgm:t>
    </dgm:pt>
    <dgm:pt modelId="{48AF8415-155E-664B-978F-12837AD65203}" type="pres">
      <dgm:prSet presAssocID="{E467C347-2789-3544-A496-131C97DDC533}" presName="dummy2a" presStyleCnt="0"/>
      <dgm:spPr/>
    </dgm:pt>
    <dgm:pt modelId="{9CAF6DC0-364F-CB47-B3C7-8F8F3F49BB06}" type="pres">
      <dgm:prSet presAssocID="{E467C347-2789-3544-A496-131C97DDC533}" presName="dummy2b" presStyleCnt="0"/>
      <dgm:spPr/>
    </dgm:pt>
    <dgm:pt modelId="{8D7424CD-7AD3-5147-B5B1-9951E66A7DD2}" type="pres">
      <dgm:prSet presAssocID="{E467C347-2789-3544-A496-131C97DDC533}" presName="wedge2Tx" presStyleLbl="node1" presStyleIdx="1" presStyleCnt="3">
        <dgm:presLayoutVars>
          <dgm:chMax val="0"/>
          <dgm:chPref val="0"/>
          <dgm:bulletEnabled val="1"/>
        </dgm:presLayoutVars>
      </dgm:prSet>
      <dgm:spPr/>
      <dgm:t>
        <a:bodyPr/>
        <a:lstStyle/>
        <a:p>
          <a:endParaRPr lang="en-US"/>
        </a:p>
      </dgm:t>
    </dgm:pt>
    <dgm:pt modelId="{F80A668C-C505-3643-9C88-C6B0421DC245}" type="pres">
      <dgm:prSet presAssocID="{E467C347-2789-3544-A496-131C97DDC533}" presName="wedge3" presStyleLbl="node1" presStyleIdx="2" presStyleCnt="3"/>
      <dgm:spPr/>
      <dgm:t>
        <a:bodyPr/>
        <a:lstStyle/>
        <a:p>
          <a:endParaRPr lang="en-US"/>
        </a:p>
      </dgm:t>
    </dgm:pt>
    <dgm:pt modelId="{08445CB3-07C2-0E42-ABEB-C3D502AE7FB0}" type="pres">
      <dgm:prSet presAssocID="{E467C347-2789-3544-A496-131C97DDC533}" presName="dummy3a" presStyleCnt="0"/>
      <dgm:spPr/>
    </dgm:pt>
    <dgm:pt modelId="{25C75EDF-90BE-2747-A1E2-130053ED7337}" type="pres">
      <dgm:prSet presAssocID="{E467C347-2789-3544-A496-131C97DDC533}" presName="dummy3b" presStyleCnt="0"/>
      <dgm:spPr/>
    </dgm:pt>
    <dgm:pt modelId="{DD943430-71DD-284E-BA77-24A5C6C08BB1}" type="pres">
      <dgm:prSet presAssocID="{E467C347-2789-3544-A496-131C97DDC533}" presName="wedge3Tx" presStyleLbl="node1" presStyleIdx="2" presStyleCnt="3">
        <dgm:presLayoutVars>
          <dgm:chMax val="0"/>
          <dgm:chPref val="0"/>
          <dgm:bulletEnabled val="1"/>
        </dgm:presLayoutVars>
      </dgm:prSet>
      <dgm:spPr/>
      <dgm:t>
        <a:bodyPr/>
        <a:lstStyle/>
        <a:p>
          <a:endParaRPr lang="en-US"/>
        </a:p>
      </dgm:t>
    </dgm:pt>
    <dgm:pt modelId="{F89F3C77-DF15-F649-A29F-672B19FC0860}" type="pres">
      <dgm:prSet presAssocID="{8AF62338-51A1-154D-BCB3-AE27CA01D85F}" presName="arrowWedge1" presStyleLbl="fgSibTrans2D1" presStyleIdx="0" presStyleCnt="3"/>
      <dgm:spPr/>
    </dgm:pt>
    <dgm:pt modelId="{D415AAE1-0516-9846-A329-1448FC834740}" type="pres">
      <dgm:prSet presAssocID="{7E65BAF6-4DCD-D142-B8C8-16A970B8E93D}" presName="arrowWedge2" presStyleLbl="fgSibTrans2D1" presStyleIdx="1" presStyleCnt="3"/>
      <dgm:spPr/>
    </dgm:pt>
    <dgm:pt modelId="{5013A97A-6FB4-7945-A7BF-50988CF42CC2}" type="pres">
      <dgm:prSet presAssocID="{0B37CD73-B60D-4949-8301-0CDBAA4ECA51}" presName="arrowWedge3" presStyleLbl="fgSibTrans2D1" presStyleIdx="2" presStyleCnt="3"/>
      <dgm:spPr/>
    </dgm:pt>
  </dgm:ptLst>
  <dgm:cxnLst>
    <dgm:cxn modelId="{75C6409F-903B-4A4E-B11E-264B1C22A756}" type="presOf" srcId="{BF501A5E-0C17-8447-A550-347EDC3221BC}" destId="{F60DB4B8-5CE9-6D4D-AF36-E40DE9C99310}" srcOrd="1" destOrd="0" presId="urn:microsoft.com/office/officeart/2005/8/layout/cycle8"/>
    <dgm:cxn modelId="{2BE65827-D5B8-481D-B6D9-3F1D326E0284}" type="presOf" srcId="{E467C347-2789-3544-A496-131C97DDC533}" destId="{A673F2C4-9F03-3345-ABA8-8001B25FFC73}" srcOrd="0" destOrd="0" presId="urn:microsoft.com/office/officeart/2005/8/layout/cycle8"/>
    <dgm:cxn modelId="{2C334003-4544-48F7-88F5-BB6F4D22BFF1}" type="presOf" srcId="{5A3585C4-9F8B-4940-ACDB-2CAED1E13390}" destId="{DD943430-71DD-284E-BA77-24A5C6C08BB1}" srcOrd="1" destOrd="0" presId="urn:microsoft.com/office/officeart/2005/8/layout/cycle8"/>
    <dgm:cxn modelId="{AE105077-BA63-4C37-9990-7D5E2A186F06}" type="presOf" srcId="{BF501A5E-0C17-8447-A550-347EDC3221BC}" destId="{919E2B9F-9BB8-5445-9A9A-AA89CA894D7F}" srcOrd="0" destOrd="0" presId="urn:microsoft.com/office/officeart/2005/8/layout/cycle8"/>
    <dgm:cxn modelId="{DF4D85FE-E63E-ED4B-AA45-9E325C670C5A}" srcId="{E467C347-2789-3544-A496-131C97DDC533}" destId="{5A3585C4-9F8B-4940-ACDB-2CAED1E13390}" srcOrd="2" destOrd="0" parTransId="{C012EA41-6B47-9E49-8BA4-727D234F3DFC}" sibTransId="{0B37CD73-B60D-4949-8301-0CDBAA4ECA51}"/>
    <dgm:cxn modelId="{9D91D51A-6C64-432A-B7A3-D3C14B989D31}" type="presOf" srcId="{91588CBA-D084-8D49-A67A-3001A55CB0DF}" destId="{8D7424CD-7AD3-5147-B5B1-9951E66A7DD2}" srcOrd="1" destOrd="0" presId="urn:microsoft.com/office/officeart/2005/8/layout/cycle8"/>
    <dgm:cxn modelId="{D20EF2B5-599B-9940-B577-57BC10F847E0}" srcId="{E467C347-2789-3544-A496-131C97DDC533}" destId="{BF501A5E-0C17-8447-A550-347EDC3221BC}" srcOrd="0" destOrd="0" parTransId="{897DDF3C-00E7-5C47-9B33-70397ACEC949}" sibTransId="{8AF62338-51A1-154D-BCB3-AE27CA01D85F}"/>
    <dgm:cxn modelId="{B675FA61-66E7-AF48-A0D7-7AD327834C78}" srcId="{E467C347-2789-3544-A496-131C97DDC533}" destId="{91588CBA-D084-8D49-A67A-3001A55CB0DF}" srcOrd="1" destOrd="0" parTransId="{D126A37B-6CFE-C440-8E3D-FFCDF3D5A65A}" sibTransId="{7E65BAF6-4DCD-D142-B8C8-16A970B8E93D}"/>
    <dgm:cxn modelId="{707AD3F7-DFC0-4B99-8973-F2F50E709BD8}" type="presOf" srcId="{91588CBA-D084-8D49-A67A-3001A55CB0DF}" destId="{D2701CDC-D90A-7A41-B341-F5EA234A620D}" srcOrd="0" destOrd="0" presId="urn:microsoft.com/office/officeart/2005/8/layout/cycle8"/>
    <dgm:cxn modelId="{BF77BA21-932D-4C70-A64D-67B52CB8BCCD}" type="presOf" srcId="{5A3585C4-9F8B-4940-ACDB-2CAED1E13390}" destId="{F80A668C-C505-3643-9C88-C6B0421DC245}" srcOrd="0" destOrd="0" presId="urn:microsoft.com/office/officeart/2005/8/layout/cycle8"/>
    <dgm:cxn modelId="{5AD67B57-061D-4C9B-82F4-861E6233FBC8}" type="presParOf" srcId="{A673F2C4-9F03-3345-ABA8-8001B25FFC73}" destId="{919E2B9F-9BB8-5445-9A9A-AA89CA894D7F}" srcOrd="0" destOrd="0" presId="urn:microsoft.com/office/officeart/2005/8/layout/cycle8"/>
    <dgm:cxn modelId="{F032D8DB-7274-433D-B670-4D774E9A826E}" type="presParOf" srcId="{A673F2C4-9F03-3345-ABA8-8001B25FFC73}" destId="{583079AE-6D8D-594C-9A6D-66EEA10BCBCE}" srcOrd="1" destOrd="0" presId="urn:microsoft.com/office/officeart/2005/8/layout/cycle8"/>
    <dgm:cxn modelId="{07DBEF36-1F76-420B-875E-155C792B1C1F}" type="presParOf" srcId="{A673F2C4-9F03-3345-ABA8-8001B25FFC73}" destId="{68D3EEF9-AD3F-9741-A5AF-A778E5CE9F1C}" srcOrd="2" destOrd="0" presId="urn:microsoft.com/office/officeart/2005/8/layout/cycle8"/>
    <dgm:cxn modelId="{70161DAB-433A-4532-88BD-A166CB2C3F93}" type="presParOf" srcId="{A673F2C4-9F03-3345-ABA8-8001B25FFC73}" destId="{F60DB4B8-5CE9-6D4D-AF36-E40DE9C99310}" srcOrd="3" destOrd="0" presId="urn:microsoft.com/office/officeart/2005/8/layout/cycle8"/>
    <dgm:cxn modelId="{DAE67273-BBB4-4726-B785-47D135EF6442}" type="presParOf" srcId="{A673F2C4-9F03-3345-ABA8-8001B25FFC73}" destId="{D2701CDC-D90A-7A41-B341-F5EA234A620D}" srcOrd="4" destOrd="0" presId="urn:microsoft.com/office/officeart/2005/8/layout/cycle8"/>
    <dgm:cxn modelId="{27C36A73-4692-4BB5-A092-285D8B7619CB}" type="presParOf" srcId="{A673F2C4-9F03-3345-ABA8-8001B25FFC73}" destId="{48AF8415-155E-664B-978F-12837AD65203}" srcOrd="5" destOrd="0" presId="urn:microsoft.com/office/officeart/2005/8/layout/cycle8"/>
    <dgm:cxn modelId="{4CB870A0-3B2A-4C81-834C-E56F369168A9}" type="presParOf" srcId="{A673F2C4-9F03-3345-ABA8-8001B25FFC73}" destId="{9CAF6DC0-364F-CB47-B3C7-8F8F3F49BB06}" srcOrd="6" destOrd="0" presId="urn:microsoft.com/office/officeart/2005/8/layout/cycle8"/>
    <dgm:cxn modelId="{5248C759-84B1-4B0D-B70A-4130945ED841}" type="presParOf" srcId="{A673F2C4-9F03-3345-ABA8-8001B25FFC73}" destId="{8D7424CD-7AD3-5147-B5B1-9951E66A7DD2}" srcOrd="7" destOrd="0" presId="urn:microsoft.com/office/officeart/2005/8/layout/cycle8"/>
    <dgm:cxn modelId="{B2439713-853D-46D0-84A2-937FB193CC4D}" type="presParOf" srcId="{A673F2C4-9F03-3345-ABA8-8001B25FFC73}" destId="{F80A668C-C505-3643-9C88-C6B0421DC245}" srcOrd="8" destOrd="0" presId="urn:microsoft.com/office/officeart/2005/8/layout/cycle8"/>
    <dgm:cxn modelId="{F4AA4673-55B8-4A16-9202-45CF0CA89219}" type="presParOf" srcId="{A673F2C4-9F03-3345-ABA8-8001B25FFC73}" destId="{08445CB3-07C2-0E42-ABEB-C3D502AE7FB0}" srcOrd="9" destOrd="0" presId="urn:microsoft.com/office/officeart/2005/8/layout/cycle8"/>
    <dgm:cxn modelId="{F2BD11EE-3FE6-4FF7-91F4-958F7F53FCC6}" type="presParOf" srcId="{A673F2C4-9F03-3345-ABA8-8001B25FFC73}" destId="{25C75EDF-90BE-2747-A1E2-130053ED7337}" srcOrd="10" destOrd="0" presId="urn:microsoft.com/office/officeart/2005/8/layout/cycle8"/>
    <dgm:cxn modelId="{D44CB675-87A5-4AB5-AD5E-EA412F589C09}" type="presParOf" srcId="{A673F2C4-9F03-3345-ABA8-8001B25FFC73}" destId="{DD943430-71DD-284E-BA77-24A5C6C08BB1}" srcOrd="11" destOrd="0" presId="urn:microsoft.com/office/officeart/2005/8/layout/cycle8"/>
    <dgm:cxn modelId="{D19BF456-36B0-451E-A1C7-68D7D361284F}" type="presParOf" srcId="{A673F2C4-9F03-3345-ABA8-8001B25FFC73}" destId="{F89F3C77-DF15-F649-A29F-672B19FC0860}" srcOrd="12" destOrd="0" presId="urn:microsoft.com/office/officeart/2005/8/layout/cycle8"/>
    <dgm:cxn modelId="{33E218EC-B19C-49EB-B892-1EFD4D45CEF8}" type="presParOf" srcId="{A673F2C4-9F03-3345-ABA8-8001B25FFC73}" destId="{D415AAE1-0516-9846-A329-1448FC834740}" srcOrd="13" destOrd="0" presId="urn:microsoft.com/office/officeart/2005/8/layout/cycle8"/>
    <dgm:cxn modelId="{CE4A5553-A027-49AE-9692-5D6213EA6FE5}" type="presParOf" srcId="{A673F2C4-9F03-3345-ABA8-8001B25FFC73}" destId="{5013A97A-6FB4-7945-A7BF-50988CF42CC2}" srcOrd="14" destOrd="0" presId="urn:microsoft.com/office/officeart/2005/8/layout/cycle8"/>
  </dgm:cxnLst>
  <dgm:bg>
    <a:solidFill>
      <a:schemeClr val="accent2">
        <a:lumMod val="20000"/>
        <a:lumOff val="8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E2B9F-9BB8-5445-9A9A-AA89CA894D7F}">
      <dsp:nvSpPr>
        <dsp:cNvPr id="0" name=""/>
        <dsp:cNvSpPr/>
      </dsp:nvSpPr>
      <dsp:spPr>
        <a:xfrm>
          <a:off x="2373384" y="281082"/>
          <a:ext cx="3632454" cy="3632454"/>
        </a:xfrm>
        <a:prstGeom prst="pie">
          <a:avLst>
            <a:gd name="adj1" fmla="val 16200000"/>
            <a:gd name="adj2" fmla="val 180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baseline="0" dirty="0" smtClean="0">
              <a:solidFill>
                <a:schemeClr val="bg1"/>
              </a:solidFill>
            </a:rPr>
            <a:t>Be Curious</a:t>
          </a:r>
          <a:endParaRPr lang="en-US" sz="2500" kern="1200" baseline="0" dirty="0">
            <a:solidFill>
              <a:schemeClr val="bg1"/>
            </a:solidFill>
          </a:endParaRPr>
        </a:p>
      </dsp:txBody>
      <dsp:txXfrm>
        <a:off x="4287773" y="1050817"/>
        <a:ext cx="1297305" cy="1081087"/>
      </dsp:txXfrm>
    </dsp:sp>
    <dsp:sp modelId="{D2701CDC-D90A-7A41-B341-F5EA234A620D}">
      <dsp:nvSpPr>
        <dsp:cNvPr id="0" name=""/>
        <dsp:cNvSpPr/>
      </dsp:nvSpPr>
      <dsp:spPr>
        <a:xfrm>
          <a:off x="2298572" y="410813"/>
          <a:ext cx="3632454" cy="3632454"/>
        </a:xfrm>
        <a:prstGeom prst="pie">
          <a:avLst>
            <a:gd name="adj1" fmla="val 1800000"/>
            <a:gd name="adj2" fmla="val 900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baseline="0" dirty="0" smtClean="0">
              <a:solidFill>
                <a:schemeClr val="accent1">
                  <a:lumMod val="60000"/>
                  <a:lumOff val="40000"/>
                </a:schemeClr>
              </a:solidFill>
            </a:rPr>
            <a:t>Follow Your Heart</a:t>
          </a:r>
          <a:endParaRPr lang="en-US" sz="2500" kern="1200" baseline="0" dirty="0">
            <a:solidFill>
              <a:schemeClr val="accent1">
                <a:lumMod val="60000"/>
                <a:lumOff val="40000"/>
              </a:schemeClr>
            </a:solidFill>
          </a:endParaRPr>
        </a:p>
      </dsp:txBody>
      <dsp:txXfrm>
        <a:off x="3163442" y="2767584"/>
        <a:ext cx="1945957" cy="951356"/>
      </dsp:txXfrm>
    </dsp:sp>
    <dsp:sp modelId="{F80A668C-C505-3643-9C88-C6B0421DC245}">
      <dsp:nvSpPr>
        <dsp:cNvPr id="0" name=""/>
        <dsp:cNvSpPr/>
      </dsp:nvSpPr>
      <dsp:spPr>
        <a:xfrm>
          <a:off x="2223761" y="281082"/>
          <a:ext cx="3632454" cy="3632454"/>
        </a:xfrm>
        <a:prstGeom prst="pie">
          <a:avLst>
            <a:gd name="adj1" fmla="val 9000000"/>
            <a:gd name="adj2" fmla="val 1620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baseline="0" dirty="0" smtClean="0">
              <a:solidFill>
                <a:schemeClr val="accent1">
                  <a:lumMod val="60000"/>
                  <a:lumOff val="40000"/>
                </a:schemeClr>
              </a:solidFill>
            </a:rPr>
            <a:t>You Are Here</a:t>
          </a:r>
          <a:endParaRPr lang="en-US" sz="2500" kern="1200" baseline="0" dirty="0">
            <a:solidFill>
              <a:schemeClr val="accent1">
                <a:lumMod val="60000"/>
                <a:lumOff val="40000"/>
              </a:schemeClr>
            </a:solidFill>
          </a:endParaRPr>
        </a:p>
      </dsp:txBody>
      <dsp:txXfrm>
        <a:off x="2644520" y="1050817"/>
        <a:ext cx="1297305" cy="1081087"/>
      </dsp:txXfrm>
    </dsp:sp>
    <dsp:sp modelId="{F89F3C77-DF15-F649-A29F-672B19FC0860}">
      <dsp:nvSpPr>
        <dsp:cNvPr id="0" name=""/>
        <dsp:cNvSpPr/>
      </dsp:nvSpPr>
      <dsp:spPr>
        <a:xfrm>
          <a:off x="2148817" y="56216"/>
          <a:ext cx="4082186" cy="4082186"/>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D415AAE1-0516-9846-A329-1448FC834740}">
      <dsp:nvSpPr>
        <dsp:cNvPr id="0" name=""/>
        <dsp:cNvSpPr/>
      </dsp:nvSpPr>
      <dsp:spPr>
        <a:xfrm>
          <a:off x="2073706" y="185717"/>
          <a:ext cx="4082186" cy="4082186"/>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5013A97A-6FB4-7945-A7BF-50988CF42CC2}">
      <dsp:nvSpPr>
        <dsp:cNvPr id="0" name=""/>
        <dsp:cNvSpPr/>
      </dsp:nvSpPr>
      <dsp:spPr>
        <a:xfrm>
          <a:off x="1998595" y="56216"/>
          <a:ext cx="4082186" cy="4082186"/>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E2B9F-9BB8-5445-9A9A-AA89CA894D7F}">
      <dsp:nvSpPr>
        <dsp:cNvPr id="0" name=""/>
        <dsp:cNvSpPr/>
      </dsp:nvSpPr>
      <dsp:spPr>
        <a:xfrm>
          <a:off x="2373384" y="281082"/>
          <a:ext cx="3632454" cy="3632454"/>
        </a:xfrm>
        <a:prstGeom prst="pie">
          <a:avLst>
            <a:gd name="adj1" fmla="val 16200000"/>
            <a:gd name="adj2" fmla="val 180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baseline="0" dirty="0" smtClean="0">
              <a:solidFill>
                <a:schemeClr val="accent1">
                  <a:lumMod val="60000"/>
                  <a:lumOff val="40000"/>
                </a:schemeClr>
              </a:solidFill>
            </a:rPr>
            <a:t>Be Curious</a:t>
          </a:r>
          <a:endParaRPr lang="en-US" sz="2500" kern="1200" baseline="0" dirty="0">
            <a:solidFill>
              <a:schemeClr val="accent1">
                <a:lumMod val="60000"/>
                <a:lumOff val="40000"/>
              </a:schemeClr>
            </a:solidFill>
          </a:endParaRPr>
        </a:p>
      </dsp:txBody>
      <dsp:txXfrm>
        <a:off x="4287773" y="1050817"/>
        <a:ext cx="1297305" cy="1081087"/>
      </dsp:txXfrm>
    </dsp:sp>
    <dsp:sp modelId="{D2701CDC-D90A-7A41-B341-F5EA234A620D}">
      <dsp:nvSpPr>
        <dsp:cNvPr id="0" name=""/>
        <dsp:cNvSpPr/>
      </dsp:nvSpPr>
      <dsp:spPr>
        <a:xfrm>
          <a:off x="2298572" y="410813"/>
          <a:ext cx="3632454" cy="3632454"/>
        </a:xfrm>
        <a:prstGeom prst="pie">
          <a:avLst>
            <a:gd name="adj1" fmla="val 1800000"/>
            <a:gd name="adj2" fmla="val 900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baseline="0" dirty="0" smtClean="0">
              <a:solidFill>
                <a:schemeClr val="bg1"/>
              </a:solidFill>
            </a:rPr>
            <a:t>Follow Your Heart</a:t>
          </a:r>
          <a:endParaRPr lang="en-US" sz="2500" kern="1200" baseline="0" dirty="0">
            <a:solidFill>
              <a:schemeClr val="bg1"/>
            </a:solidFill>
          </a:endParaRPr>
        </a:p>
      </dsp:txBody>
      <dsp:txXfrm>
        <a:off x="3163442" y="2767584"/>
        <a:ext cx="1945957" cy="951356"/>
      </dsp:txXfrm>
    </dsp:sp>
    <dsp:sp modelId="{F80A668C-C505-3643-9C88-C6B0421DC245}">
      <dsp:nvSpPr>
        <dsp:cNvPr id="0" name=""/>
        <dsp:cNvSpPr/>
      </dsp:nvSpPr>
      <dsp:spPr>
        <a:xfrm>
          <a:off x="2223761" y="281082"/>
          <a:ext cx="3632454" cy="3632454"/>
        </a:xfrm>
        <a:prstGeom prst="pie">
          <a:avLst>
            <a:gd name="adj1" fmla="val 9000000"/>
            <a:gd name="adj2" fmla="val 1620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baseline="0" dirty="0" smtClean="0">
              <a:solidFill>
                <a:schemeClr val="accent1">
                  <a:lumMod val="60000"/>
                  <a:lumOff val="40000"/>
                </a:schemeClr>
              </a:solidFill>
            </a:rPr>
            <a:t>You Are Here</a:t>
          </a:r>
          <a:endParaRPr lang="en-US" sz="2500" kern="1200" baseline="0" dirty="0">
            <a:solidFill>
              <a:schemeClr val="accent1">
                <a:lumMod val="60000"/>
                <a:lumOff val="40000"/>
              </a:schemeClr>
            </a:solidFill>
          </a:endParaRPr>
        </a:p>
      </dsp:txBody>
      <dsp:txXfrm>
        <a:off x="2644520" y="1050817"/>
        <a:ext cx="1297305" cy="1081087"/>
      </dsp:txXfrm>
    </dsp:sp>
    <dsp:sp modelId="{F89F3C77-DF15-F649-A29F-672B19FC0860}">
      <dsp:nvSpPr>
        <dsp:cNvPr id="0" name=""/>
        <dsp:cNvSpPr/>
      </dsp:nvSpPr>
      <dsp:spPr>
        <a:xfrm>
          <a:off x="2148817" y="56216"/>
          <a:ext cx="4082186" cy="4082186"/>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D415AAE1-0516-9846-A329-1448FC834740}">
      <dsp:nvSpPr>
        <dsp:cNvPr id="0" name=""/>
        <dsp:cNvSpPr/>
      </dsp:nvSpPr>
      <dsp:spPr>
        <a:xfrm>
          <a:off x="2073706" y="185717"/>
          <a:ext cx="4082186" cy="4082186"/>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5013A97A-6FB4-7945-A7BF-50988CF42CC2}">
      <dsp:nvSpPr>
        <dsp:cNvPr id="0" name=""/>
        <dsp:cNvSpPr/>
      </dsp:nvSpPr>
      <dsp:spPr>
        <a:xfrm>
          <a:off x="1998595" y="56216"/>
          <a:ext cx="4082186" cy="4082186"/>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8D3E1-6A1E-4BEE-8536-DDB84C306DE0}" type="datetimeFigureOut">
              <a:rPr lang="en-US" smtClean="0"/>
              <a:pPr/>
              <a:t>10/3/2014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BBE11-F952-479B-965B-0033C7FC456A}" type="slidenum">
              <a:rPr lang="en-US" smtClean="0"/>
              <a:pPr/>
              <a:t>‹#›</a:t>
            </a:fld>
            <a:endParaRPr lang="en-US"/>
          </a:p>
        </p:txBody>
      </p:sp>
    </p:spTree>
    <p:extLst>
      <p:ext uri="{BB962C8B-B14F-4D97-AF65-F5344CB8AC3E}">
        <p14:creationId xmlns:p14="http://schemas.microsoft.com/office/powerpoint/2010/main" xmlns="" val="112343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Rumi’s</a:t>
            </a:r>
            <a:r>
              <a:rPr lang="en-US" dirty="0" smtClean="0"/>
              <a:t> The Guest House</a:t>
            </a:r>
            <a:endParaRPr lang="en-US" dirty="0"/>
          </a:p>
        </p:txBody>
      </p:sp>
      <p:sp>
        <p:nvSpPr>
          <p:cNvPr id="4" name="Slide Number Placeholder 3"/>
          <p:cNvSpPr>
            <a:spLocks noGrp="1"/>
          </p:cNvSpPr>
          <p:nvPr>
            <p:ph type="sldNum" sz="quarter" idx="10"/>
          </p:nvPr>
        </p:nvSpPr>
        <p:spPr/>
        <p:txBody>
          <a:bodyPr/>
          <a:lstStyle/>
          <a:p>
            <a:fld id="{A37BBE11-F952-479B-965B-0033C7FC456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in your backpack?</a:t>
            </a:r>
            <a:r>
              <a:rPr lang="en-US" baseline="0" dirty="0" smtClean="0"/>
              <a:t> Is there a way to tie in that you can’t leave these things behind? Invite them to join the expedition.</a:t>
            </a:r>
          </a:p>
          <a:p>
            <a:endParaRPr lang="en-US" baseline="0" dirty="0" smtClean="0"/>
          </a:p>
          <a:p>
            <a:r>
              <a:rPr lang="en-US" baseline="0" dirty="0" smtClean="0"/>
              <a:t>Your mind (the book) tells you they are out in the world – but do you ever feel these things now? Then they are here with you.</a:t>
            </a:r>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24</a:t>
            </a:fld>
            <a:endParaRPr lang="en-US"/>
          </a:p>
        </p:txBody>
      </p:sp>
    </p:spTree>
    <p:extLst>
      <p:ext uri="{BB962C8B-B14F-4D97-AF65-F5344CB8AC3E}">
        <p14:creationId xmlns="" xmlns:p14="http://schemas.microsoft.com/office/powerpoint/2010/main" val="404589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7BBE11-F952-479B-965B-0033C7FC456A}"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a:t>
            </a:r>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30</a:t>
            </a:fld>
            <a:endParaRPr lang="en-US"/>
          </a:p>
        </p:txBody>
      </p:sp>
    </p:spTree>
    <p:extLst>
      <p:ext uri="{BB962C8B-B14F-4D97-AF65-F5344CB8AC3E}">
        <p14:creationId xmlns="" xmlns:p14="http://schemas.microsoft.com/office/powerpoint/2010/main" val="309975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4CB28-566C-45BB-A653-C354AD8ADA22}" type="slidenum">
              <a:rPr lang="en-US"/>
              <a:pPr/>
              <a:t>34</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Shifts the context of the work from aversive to appetitive control.  E.g., curing cancer.</a:t>
            </a:r>
          </a:p>
          <a:p>
            <a:endParaRPr lang="en-US"/>
          </a:p>
          <a:p>
            <a:r>
              <a:rPr lang="en-US"/>
              <a:t>Going west vs. going to California.  Getting an A vs. being a good student; having Sue as a friend vs. being a good friend</a:t>
            </a:r>
          </a:p>
          <a:p>
            <a:endParaRPr lang="en-US"/>
          </a:p>
          <a:p>
            <a:r>
              <a:rPr lang="en-US"/>
              <a:t>Goal is to help child figure out behaviors that help them to move in a valued direction.</a:t>
            </a:r>
          </a:p>
          <a:p>
            <a:endParaRPr lang="en-US"/>
          </a:p>
          <a:p>
            <a:r>
              <a:rPr lang="en-US"/>
              <a:t>May not know any – leads to creative hopelessness: feels like a struggle or weighting down vs. inspiring – like a balloon is lifting you up.</a:t>
            </a:r>
          </a:p>
          <a:p>
            <a:endParaRPr lang="en-US"/>
          </a:p>
          <a:p>
            <a:r>
              <a:rPr lang="en-US"/>
              <a:t>Experientially: can start with “inspiring situation” or feeling really stuck.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E55BF-FAAB-49CF-8973-FF769614FD56}" type="slidenum">
              <a:rPr lang="en-US"/>
              <a:pPr/>
              <a:t>35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a:lnSpc>
                <a:spcPct val="80000"/>
              </a:lnSpc>
            </a:pPr>
            <a:r>
              <a:rPr lang="en-US" sz="900"/>
              <a:t>What you really care about?</a:t>
            </a:r>
          </a:p>
          <a:p>
            <a:pPr>
              <a:lnSpc>
                <a:spcPct val="80000"/>
              </a:lnSpc>
            </a:pPr>
            <a:endParaRPr lang="en-US" sz="900"/>
          </a:p>
          <a:p>
            <a:pPr>
              <a:lnSpc>
                <a:spcPct val="80000"/>
              </a:lnSpc>
            </a:pPr>
            <a:r>
              <a:rPr lang="en-US" sz="900"/>
              <a:t>Tombstone metaphor</a:t>
            </a:r>
          </a:p>
          <a:p>
            <a:pPr>
              <a:lnSpc>
                <a:spcPct val="80000"/>
              </a:lnSpc>
            </a:pPr>
            <a:r>
              <a:rPr lang="en-US" sz="900"/>
              <a:t>Making a collage</a:t>
            </a:r>
          </a:p>
          <a:p>
            <a:pPr>
              <a:lnSpc>
                <a:spcPct val="80000"/>
              </a:lnSpc>
            </a:pPr>
            <a:r>
              <a:rPr lang="en-US" sz="900"/>
              <a:t>What if your intention were true north?</a:t>
            </a:r>
          </a:p>
          <a:p>
            <a:pPr>
              <a:lnSpc>
                <a:spcPct val="80000"/>
              </a:lnSpc>
            </a:pPr>
            <a:endParaRPr lang="en-US" sz="900"/>
          </a:p>
          <a:p>
            <a:pPr>
              <a:lnSpc>
                <a:spcPct val="80000"/>
              </a:lnSpc>
            </a:pPr>
            <a:r>
              <a:rPr lang="en-US" sz="900"/>
              <a:t>Over the past week?</a:t>
            </a:r>
          </a:p>
          <a:p>
            <a:pPr>
              <a:lnSpc>
                <a:spcPct val="80000"/>
              </a:lnSpc>
            </a:pPr>
            <a:endParaRPr lang="en-US" sz="900"/>
          </a:p>
          <a:p>
            <a:pPr>
              <a:lnSpc>
                <a:spcPct val="80000"/>
              </a:lnSpc>
            </a:pPr>
            <a:r>
              <a:rPr lang="en-US" sz="900"/>
              <a:t>Does that action head true north?</a:t>
            </a:r>
          </a:p>
          <a:p>
            <a:pPr>
              <a:lnSpc>
                <a:spcPct val="80000"/>
              </a:lnSpc>
            </a:pPr>
            <a:endParaRPr lang="en-US" sz="900"/>
          </a:p>
          <a:p>
            <a:pPr>
              <a:lnSpc>
                <a:spcPct val="80000"/>
              </a:lnSpc>
            </a:pPr>
            <a:r>
              <a:rPr lang="en-US" sz="900"/>
              <a:t>Is that thought/feeling could give you advice, would the advice head your north?</a:t>
            </a:r>
          </a:p>
          <a:p>
            <a:pPr>
              <a:lnSpc>
                <a:spcPct val="80000"/>
              </a:lnSpc>
            </a:pPr>
            <a:endParaRPr lang="en-US" sz="900"/>
          </a:p>
          <a:p>
            <a:pPr>
              <a:lnSpc>
                <a:spcPct val="80000"/>
              </a:lnSpc>
            </a:pPr>
            <a:r>
              <a:rPr lang="en-US" sz="900"/>
              <a:t>Being an intention.</a:t>
            </a:r>
          </a:p>
          <a:p>
            <a:pPr>
              <a:lnSpc>
                <a:spcPct val="80000"/>
              </a:lnSpc>
            </a:pPr>
            <a:r>
              <a:rPr lang="en-US" sz="900"/>
              <a:t>If that thought (emotion, bodily state, memory, conversation) could give advice, would the advise head you north?</a:t>
            </a:r>
          </a:p>
          <a:p>
            <a:pPr>
              <a:lnSpc>
                <a:spcPct val="80000"/>
              </a:lnSpc>
            </a:pPr>
            <a:endParaRPr lang="en-US" sz="900"/>
          </a:p>
          <a:p>
            <a:pPr>
              <a:lnSpc>
                <a:spcPct val="80000"/>
              </a:lnSpc>
            </a:pPr>
            <a:r>
              <a:rPr lang="en-US" sz="900"/>
              <a:t>What advice would the value give right now?</a:t>
            </a:r>
          </a:p>
          <a:p>
            <a:pPr>
              <a:lnSpc>
                <a:spcPct val="80000"/>
              </a:lnSpc>
            </a:pPr>
            <a:endParaRPr lang="en-US" sz="900"/>
          </a:p>
          <a:p>
            <a:pPr>
              <a:lnSpc>
                <a:spcPct val="80000"/>
              </a:lnSpc>
            </a:pPr>
            <a:r>
              <a:rPr lang="en-US" sz="900"/>
              <a:t>What would you advise someone else to do?</a:t>
            </a:r>
          </a:p>
          <a:p>
            <a:pPr>
              <a:lnSpc>
                <a:spcPct val="80000"/>
              </a:lnSpc>
            </a:pPr>
            <a:endParaRPr lang="en-US" sz="900"/>
          </a:p>
          <a:p>
            <a:pPr>
              <a:lnSpc>
                <a:spcPct val="80000"/>
              </a:lnSpc>
            </a:pPr>
            <a:r>
              <a:rPr lang="en-US" sz="900"/>
              <a:t>  What would you advise your child to do?</a:t>
            </a:r>
          </a:p>
          <a:p>
            <a:pPr>
              <a:lnSpc>
                <a:spcPct val="80000"/>
              </a:lnSpc>
            </a:pPr>
            <a:endParaRPr lang="en-US" sz="900"/>
          </a:p>
          <a:p>
            <a:pPr>
              <a:lnSpc>
                <a:spcPct val="80000"/>
              </a:lnSpc>
            </a:pPr>
            <a:r>
              <a:rPr lang="en-US" sz="900"/>
              <a:t>Use as material for exposure/defusion</a:t>
            </a:r>
          </a:p>
          <a:p>
            <a:pPr>
              <a:lnSpc>
                <a:spcPct val="80000"/>
              </a:lnSpc>
            </a:pPr>
            <a:endParaRPr lang="en-US" sz="9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8BCA298-72EB-4927-9D28-225A79B3C717}" type="slidenum">
              <a:rPr lang="en-US" smtClean="0"/>
              <a:pPr/>
              <a:t>37</a:t>
            </a:fld>
            <a:endParaRPr lang="en-US" smtClean="0"/>
          </a:p>
        </p:txBody>
      </p:sp>
      <p:sp>
        <p:nvSpPr>
          <p:cNvPr id="19459" name="Rectangle 1"/>
          <p:cNvSpPr>
            <a:spLocks noGrp="1" noRot="1" noChangeAspect="1" noChangeArrowheads="1" noTextEdit="1"/>
          </p:cNvSpPr>
          <p:nvPr>
            <p:ph type="sldImg"/>
          </p:nvPr>
        </p:nvSpPr>
        <p:spPr>
          <a:ln/>
        </p:spPr>
      </p:sp>
      <p:sp>
        <p:nvSpPr>
          <p:cNvPr id="19460" name="Rectangle 2"/>
          <p:cNvSpPr>
            <a:spLocks noGrp="1" noChangeArrowheads="1"/>
          </p:cNvSpPr>
          <p:nvPr>
            <p:ph type="body" idx="1"/>
          </p:nvPr>
        </p:nvSpPr>
        <p:spPr>
          <a:noFill/>
          <a:ln/>
        </p:spPr>
        <p:txBody>
          <a:bodyPr lIns="0" tIns="0" rIns="0" bIns="0"/>
          <a:lstStyle/>
          <a:p>
            <a:pPr>
              <a:lnSpc>
                <a:spcPct val="95000"/>
              </a:lnSpc>
              <a:spcBef>
                <a:spcPct val="0"/>
              </a:spcBef>
            </a:pPr>
            <a:endParaRPr lang="en-US" sz="1600" dirty="0" smtClean="0">
              <a:solidFill>
                <a:srgbClr val="000000"/>
              </a:solidFill>
              <a:latin typeface="Arial" pitchFamily="34" charset="0"/>
            </a:endParaRPr>
          </a:p>
          <a:p>
            <a:pPr>
              <a:lnSpc>
                <a:spcPct val="95000"/>
              </a:lnSpc>
              <a:spcBef>
                <a:spcPct val="0"/>
              </a:spcBef>
            </a:pPr>
            <a:r>
              <a:rPr lang="en-US" sz="1600" dirty="0" smtClean="0">
                <a:solidFill>
                  <a:srgbClr val="000000"/>
                </a:solidFill>
                <a:latin typeface="Arial" pitchFamily="34" charset="0"/>
              </a:rPr>
              <a:t>VALUES IN PICTURE:</a:t>
            </a:r>
            <a:endParaRPr lang="en-US" dirty="0" smtClean="0"/>
          </a:p>
          <a:p>
            <a:pPr lvl="1" indent="-342900">
              <a:lnSpc>
                <a:spcPct val="95000"/>
              </a:lnSpc>
              <a:spcBef>
                <a:spcPct val="0"/>
              </a:spcBef>
              <a:buClr>
                <a:srgbClr val="000000"/>
              </a:buClr>
              <a:buFontTx/>
              <a:buChar char="•"/>
            </a:pPr>
            <a:r>
              <a:rPr lang="en-US" sz="1600" dirty="0" smtClean="0">
                <a:solidFill>
                  <a:srgbClr val="000000"/>
                </a:solidFill>
                <a:latin typeface="Arial" pitchFamily="34" charset="0"/>
              </a:rPr>
              <a:t>100 center: </a:t>
            </a:r>
            <a:r>
              <a:rPr lang="en-US" sz="1600" dirty="0" err="1" smtClean="0">
                <a:solidFill>
                  <a:srgbClr val="000000"/>
                </a:solidFill>
                <a:latin typeface="Arial" pitchFamily="34" charset="0"/>
              </a:rPr>
              <a:t>Family,Talk</a:t>
            </a:r>
            <a:r>
              <a:rPr lang="en-US" sz="1600" dirty="0" smtClean="0">
                <a:solidFill>
                  <a:srgbClr val="000000"/>
                </a:solidFill>
                <a:latin typeface="Arial" pitchFamily="34" charset="0"/>
              </a:rPr>
              <a:t> to family</a:t>
            </a:r>
            <a:endParaRPr lang="en-US" dirty="0" smtClean="0"/>
          </a:p>
          <a:p>
            <a:pPr lvl="1" indent="-342900">
              <a:lnSpc>
                <a:spcPct val="95000"/>
              </a:lnSpc>
              <a:spcBef>
                <a:spcPct val="0"/>
              </a:spcBef>
              <a:buClr>
                <a:srgbClr val="000000"/>
              </a:buClr>
              <a:buFontTx/>
              <a:buChar char="•"/>
            </a:pPr>
            <a:r>
              <a:rPr lang="en-US" sz="1600" dirty="0" smtClean="0">
                <a:solidFill>
                  <a:srgbClr val="000000"/>
                </a:solidFill>
                <a:latin typeface="Arial" pitchFamily="34" charset="0"/>
              </a:rPr>
              <a:t>75 green: Be mean, Talk about my feelings</a:t>
            </a:r>
            <a:endParaRPr lang="en-US" dirty="0" smtClean="0"/>
          </a:p>
          <a:p>
            <a:pPr lvl="1" indent="-342900">
              <a:lnSpc>
                <a:spcPct val="95000"/>
              </a:lnSpc>
              <a:spcBef>
                <a:spcPct val="0"/>
              </a:spcBef>
              <a:buClr>
                <a:srgbClr val="000000"/>
              </a:buClr>
              <a:buFontTx/>
              <a:buChar char="•"/>
            </a:pPr>
            <a:r>
              <a:rPr lang="en-US" sz="1600" dirty="0" smtClean="0">
                <a:solidFill>
                  <a:srgbClr val="000000"/>
                </a:solidFill>
                <a:latin typeface="Arial" pitchFamily="34" charset="0"/>
              </a:rPr>
              <a:t>50 yellow: Ignore people, Talk back, Say bad words</a:t>
            </a:r>
            <a:endParaRPr lang="en-US" dirty="0" smtClean="0"/>
          </a:p>
          <a:p>
            <a:pPr lvl="1" indent="-342900">
              <a:lnSpc>
                <a:spcPct val="95000"/>
              </a:lnSpc>
              <a:spcBef>
                <a:spcPct val="0"/>
              </a:spcBef>
              <a:buClr>
                <a:srgbClr val="000000"/>
              </a:buClr>
              <a:buFontTx/>
              <a:buChar char="•"/>
            </a:pPr>
            <a:r>
              <a:rPr lang="en-US" sz="1600" dirty="0" smtClean="0">
                <a:solidFill>
                  <a:srgbClr val="000000"/>
                </a:solidFill>
                <a:latin typeface="Arial" pitchFamily="34" charset="0"/>
              </a:rPr>
              <a:t>25 red: Yell at someone, Start a fight, Get a bad attitude</a:t>
            </a:r>
            <a:endParaRPr lang="en-US" dirty="0" smtClean="0"/>
          </a:p>
          <a:p>
            <a:pPr>
              <a:lnSpc>
                <a:spcPct val="95000"/>
              </a:lnSpc>
              <a:spcBef>
                <a:spcPct val="0"/>
              </a:spcBef>
            </a:pPr>
            <a:r>
              <a:rPr lang="en-US" sz="1600" dirty="0" smtClean="0">
                <a:solidFill>
                  <a:srgbClr val="000000"/>
                </a:solidFill>
                <a:latin typeface="Arial" pitchFamily="34" charset="0"/>
              </a:rPr>
              <a:t> </a:t>
            </a:r>
            <a:endParaRPr lang="en-US" dirty="0" smtClean="0"/>
          </a:p>
          <a:p>
            <a:pPr>
              <a:lnSpc>
                <a:spcPct val="95000"/>
              </a:lnSpc>
              <a:spcBef>
                <a:spcPct val="0"/>
              </a:spcBef>
            </a:pPr>
            <a:r>
              <a:rPr lang="en-US" sz="1600" dirty="0" smtClean="0">
                <a:solidFill>
                  <a:srgbClr val="000000"/>
                </a:solidFill>
                <a:latin typeface="Arial" pitchFamily="34" charset="0"/>
              </a:rPr>
              <a:t> </a:t>
            </a:r>
            <a:endParaRPr lang="en-US" dirty="0" smtClean="0"/>
          </a:p>
          <a:p>
            <a:pPr>
              <a:lnSpc>
                <a:spcPct val="95000"/>
              </a:lnSpc>
              <a:spcBef>
                <a:spcPct val="0"/>
              </a:spcBef>
            </a:pPr>
            <a:r>
              <a:rPr lang="en-US" sz="1600" dirty="0" smtClean="0">
                <a:solidFill>
                  <a:srgbClr val="000000"/>
                </a:solidFill>
                <a:latin typeface="Arial" pitchFamily="34" charset="0"/>
              </a:rPr>
              <a:t> </a:t>
            </a:r>
            <a:endParaRPr lang="en-US" dirty="0" smtClean="0"/>
          </a:p>
          <a:p>
            <a:pPr>
              <a:lnSpc>
                <a:spcPct val="95000"/>
              </a:lnSpc>
              <a:spcBef>
                <a:spcPct val="0"/>
              </a:spcBef>
            </a:pPr>
            <a:r>
              <a:rPr lang="en-US" sz="1600" dirty="0" smtClean="0">
                <a:solidFill>
                  <a:srgbClr val="000000"/>
                </a:solidFill>
                <a:latin typeface="Arial" pitchFamily="34" charset="0"/>
              </a:rPr>
              <a:t>Procedure: "past two weeks and the valued</a:t>
            </a:r>
            <a:br>
              <a:rPr lang="en-US" sz="1600" dirty="0" smtClean="0">
                <a:solidFill>
                  <a:srgbClr val="000000"/>
                </a:solidFill>
                <a:latin typeface="Arial" pitchFamily="34" charset="0"/>
              </a:rPr>
            </a:br>
            <a:r>
              <a:rPr lang="en-US" sz="1600" dirty="0" smtClean="0">
                <a:solidFill>
                  <a:srgbClr val="000000"/>
                </a:solidFill>
                <a:latin typeface="Arial" pitchFamily="34" charset="0"/>
              </a:rPr>
              <a:t>direction. The bull’s eye represents perfect consistency and the consecutive four rings</a:t>
            </a:r>
            <a:br>
              <a:rPr lang="en-US" sz="1600" dirty="0" smtClean="0">
                <a:solidFill>
                  <a:srgbClr val="000000"/>
                </a:solidFill>
                <a:latin typeface="Arial" pitchFamily="34" charset="0"/>
              </a:rPr>
            </a:br>
            <a:r>
              <a:rPr lang="en-US" sz="1600" dirty="0" smtClean="0">
                <a:solidFill>
                  <a:srgbClr val="000000"/>
                </a:solidFill>
                <a:latin typeface="Arial" pitchFamily="34" charset="0"/>
              </a:rPr>
              <a:t>around bull’s eye represent varying distance from this consistency. The five levels are:</a:t>
            </a:r>
            <a:br>
              <a:rPr lang="en-US" sz="1600" dirty="0" smtClean="0">
                <a:solidFill>
                  <a:srgbClr val="000000"/>
                </a:solidFill>
                <a:latin typeface="Arial" pitchFamily="34" charset="0"/>
              </a:rPr>
            </a:br>
            <a:r>
              <a:rPr lang="en-US" sz="1600" dirty="0" smtClean="0">
                <a:solidFill>
                  <a:srgbClr val="000000"/>
                </a:solidFill>
                <a:latin typeface="Arial" pitchFamily="34" charset="0"/>
              </a:rPr>
              <a:t>Bull’s eye, very close, close to, in the vicinity, and far from. The dart or X can be placed</a:t>
            </a:r>
            <a:br>
              <a:rPr lang="en-US" sz="1600" dirty="0" smtClean="0">
                <a:solidFill>
                  <a:srgbClr val="000000"/>
                </a:solidFill>
                <a:latin typeface="Arial" pitchFamily="34" charset="0"/>
              </a:rPr>
            </a:br>
            <a:r>
              <a:rPr lang="en-US" sz="1600" dirty="0" smtClean="0">
                <a:solidFill>
                  <a:srgbClr val="000000"/>
                </a:solidFill>
                <a:latin typeface="Arial" pitchFamily="34" charset="0"/>
              </a:rPr>
              <a:t>anywhere on the board within these levels which best represents how his or her</a:t>
            </a:r>
            <a:br>
              <a:rPr lang="en-US" sz="1600" dirty="0" smtClean="0">
                <a:solidFill>
                  <a:srgbClr val="000000"/>
                </a:solidFill>
                <a:latin typeface="Arial" pitchFamily="34" charset="0"/>
              </a:rPr>
            </a:br>
            <a:r>
              <a:rPr lang="en-US" sz="1600" dirty="0" smtClean="0">
                <a:solidFill>
                  <a:srgbClr val="000000"/>
                </a:solidFill>
                <a:latin typeface="Arial" pitchFamily="34" charset="0"/>
              </a:rPr>
              <a:t>behavior in the past two weeks coincides with the value life direction."</a:t>
            </a:r>
            <a:endParaRPr lang="en-US" dirty="0" smtClean="0"/>
          </a:p>
          <a:p>
            <a:pPr>
              <a:lnSpc>
                <a:spcPct val="95000"/>
              </a:lnSpc>
              <a:spcBef>
                <a:spcPct val="0"/>
              </a:spcBef>
            </a:pPr>
            <a:r>
              <a:rPr lang="en-US" sz="1600" dirty="0" smtClean="0">
                <a:solidFill>
                  <a:srgbClr val="000000"/>
                </a:solidFill>
                <a:latin typeface="Arial" pitchFamily="34" charset="0"/>
              </a:rPr>
              <a:t> </a:t>
            </a:r>
            <a:endParaRPr lang="en-US" dirty="0" smtClean="0"/>
          </a:p>
          <a:p>
            <a:pPr>
              <a:lnSpc>
                <a:spcPct val="95000"/>
              </a:lnSpc>
              <a:spcBef>
                <a:spcPct val="0"/>
              </a:spcBef>
            </a:pPr>
            <a:r>
              <a:rPr lang="en-US" sz="1600" dirty="0" smtClean="0">
                <a:solidFill>
                  <a:srgbClr val="000000"/>
                </a:solidFill>
                <a:latin typeface="Arial" pitchFamily="34" charset="0"/>
              </a:rPr>
              <a:t> </a:t>
            </a:r>
            <a:endParaRPr lang="en-US" dirty="0" smtClean="0"/>
          </a:p>
          <a:p>
            <a:pPr>
              <a:lnSpc>
                <a:spcPct val="95000"/>
              </a:lnSpc>
              <a:spcBef>
                <a:spcPct val="0"/>
              </a:spcBef>
            </a:pPr>
            <a:r>
              <a:rPr lang="en-US" sz="1600" dirty="0" smtClean="0">
                <a:solidFill>
                  <a:srgbClr val="000000"/>
                </a:solidFill>
                <a:latin typeface="Arial" pitchFamily="34" charset="0"/>
              </a:rPr>
              <a:t> </a:t>
            </a:r>
            <a:endParaRPr lang="en-US" dirty="0" smtClean="0"/>
          </a:p>
          <a:p>
            <a:pPr>
              <a:lnSpc>
                <a:spcPct val="95000"/>
              </a:lnSpc>
              <a:spcBef>
                <a:spcPct val="0"/>
              </a:spcBef>
            </a:pPr>
            <a:r>
              <a:rPr lang="en-US" sz="1600" dirty="0" smtClean="0">
                <a:solidFill>
                  <a:srgbClr val="000000"/>
                </a:solidFill>
                <a:latin typeface="Arial" pitchFamily="34"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EXERCISE</a:t>
            </a:r>
          </a:p>
          <a:p>
            <a:endParaRPr lang="en-US" baseline="0" dirty="0" smtClean="0"/>
          </a:p>
          <a:p>
            <a:r>
              <a:rPr lang="en-US" baseline="0" dirty="0" smtClean="0"/>
              <a:t>If you are willing….</a:t>
            </a:r>
          </a:p>
          <a:p>
            <a:endParaRPr lang="en-US" baseline="0" dirty="0" smtClean="0"/>
          </a:p>
          <a:p>
            <a:r>
              <a:rPr lang="en-US" baseline="0" dirty="0" smtClean="0"/>
              <a:t>Close eyes or fixate them towards the ground</a:t>
            </a:r>
          </a:p>
          <a:p>
            <a:endParaRPr lang="en-US" baseline="0" dirty="0" smtClean="0"/>
          </a:p>
          <a:p>
            <a:r>
              <a:rPr lang="en-US" baseline="0" dirty="0" smtClean="0"/>
              <a:t>Notice 5 sounds in the room</a:t>
            </a:r>
          </a:p>
          <a:p>
            <a:endParaRPr lang="en-US" baseline="0" dirty="0" smtClean="0"/>
          </a:p>
          <a:p>
            <a:r>
              <a:rPr lang="en-US" baseline="0" dirty="0" smtClean="0"/>
              <a:t>Notice the weight of your legs on the chair</a:t>
            </a:r>
          </a:p>
          <a:p>
            <a:endParaRPr lang="en-US" baseline="0" dirty="0" smtClean="0"/>
          </a:p>
          <a:p>
            <a:r>
              <a:rPr lang="en-US" baseline="0" dirty="0" smtClean="0"/>
              <a:t>Notice the feeling of your feet making contact with the ground</a:t>
            </a:r>
          </a:p>
          <a:p>
            <a:endParaRPr lang="en-US" baseline="0" dirty="0" smtClean="0"/>
          </a:p>
          <a:p>
            <a:r>
              <a:rPr lang="en-US" sz="1200" kern="1200" dirty="0" smtClean="0">
                <a:solidFill>
                  <a:schemeClr val="tx1"/>
                </a:solidFill>
                <a:effectLst/>
                <a:latin typeface="+mn-lt"/>
                <a:ea typeface="+mn-ea"/>
                <a:cs typeface="+mn-cs"/>
              </a:rPr>
              <a:t>Now I want you to imagine that through some twist of fate you have died but you are able to attend your funeral in spirit.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are watching and listening to the eulogies offered by your spouse, your children, your friends, people you have worked with and so. Imagine just being in that situation and get yourself into the room emotionally.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[pause] O.K., now I want you to visualize what you would like these people who were part of your to remember you for. What would you like your spouse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say about you? Have him or her say that. Really be bold here.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them say exactly what you would most want her to say if you had a totally free choice about what that would be.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[pause] Now what would you like your children to remember you for, as a parent? Again, don’t hold back. If you could have them say anything, what would it be? Even if you have not actually lived up to what you would want, let them say it as you would most want it to be [pause].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what would you like your friends to say about you, as a friend. What would you like to be remembered for by your friends.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them say all these things—and don’t withhold anything. Have it be said as you would most want it. And just make a mental note of these things as you hear them spoken. [The therapist may continue with this until it is quite clear the clients have entered into the exercise.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the therapist helps the clients to reorient back to the session, e.g., “just picture what the room will look like when you come back and when you are ready just open your eyes.”</a:t>
            </a:r>
            <a:endParaRPr lang="en-US" dirty="0"/>
          </a:p>
        </p:txBody>
      </p:sp>
      <p:sp>
        <p:nvSpPr>
          <p:cNvPr id="4" name="Slide Number Placeholder 3"/>
          <p:cNvSpPr>
            <a:spLocks noGrp="1"/>
          </p:cNvSpPr>
          <p:nvPr>
            <p:ph type="sldNum" sz="quarter" idx="10"/>
          </p:nvPr>
        </p:nvSpPr>
        <p:spPr/>
        <p:txBody>
          <a:bodyPr/>
          <a:lstStyle/>
          <a:p>
            <a:fld id="{D0FC9D18-8040-4A1D-AADA-BBC41C28E5B0}" type="slidenum">
              <a:rPr lang="en-US" smtClean="0"/>
              <a:pPr/>
              <a:t>42</a:t>
            </a:fld>
            <a:endParaRPr lang="en-US"/>
          </a:p>
        </p:txBody>
      </p:sp>
    </p:spTree>
    <p:extLst>
      <p:ext uri="{BB962C8B-B14F-4D97-AF65-F5344CB8AC3E}">
        <p14:creationId xmlns="" xmlns:p14="http://schemas.microsoft.com/office/powerpoint/2010/main" val="247520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2E5DA-9B33-43FF-8586-953F899EAF2E}" type="slidenum">
              <a:rPr lang="en-US"/>
              <a:pPr/>
              <a:t>45</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Commitment exercise.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 is about teaching two discriminations – Present</a:t>
            </a:r>
            <a:r>
              <a:rPr lang="en-US" baseline="0" dirty="0" smtClean="0"/>
              <a:t> Moment/Mind &amp; Approach/Avoidance</a:t>
            </a:r>
            <a:endParaRPr lang="en-US" dirty="0"/>
          </a:p>
        </p:txBody>
      </p:sp>
      <p:sp>
        <p:nvSpPr>
          <p:cNvPr id="4" name="Slide Number Placeholder 3"/>
          <p:cNvSpPr>
            <a:spLocks noGrp="1"/>
          </p:cNvSpPr>
          <p:nvPr>
            <p:ph type="sldNum" sz="quarter" idx="10"/>
          </p:nvPr>
        </p:nvSpPr>
        <p:spPr/>
        <p:txBody>
          <a:bodyPr/>
          <a:lstStyle/>
          <a:p>
            <a:fld id="{D74FE77F-E8C6-429A-B105-CC8808A0E1B2}" type="slidenum">
              <a:rPr lang="en-US" smtClean="0"/>
              <a:pPr/>
              <a:t>47</a:t>
            </a:fld>
            <a:endParaRPr lang="en-US"/>
          </a:p>
        </p:txBody>
      </p:sp>
    </p:spTree>
    <p:extLst>
      <p:ext uri="{BB962C8B-B14F-4D97-AF65-F5344CB8AC3E}">
        <p14:creationId xmlns="" xmlns:p14="http://schemas.microsoft.com/office/powerpoint/2010/main" val="2601769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C9130CB-4814-4522-8761-7529CB73C20E}" type="slidenum">
              <a:rPr lang="en-US"/>
              <a:pPr/>
              <a:t>48</a:t>
            </a:fld>
            <a:endParaRPr lang="en-US"/>
          </a:p>
        </p:txBody>
      </p:sp>
      <p:sp>
        <p:nvSpPr>
          <p:cNvPr id="215042" name="Slide Image Placeholder 1"/>
          <p:cNvSpPr>
            <a:spLocks noGrp="1" noRot="1" noChangeAspect="1" noTextEdit="1"/>
          </p:cNvSpPr>
          <p:nvPr>
            <p:ph type="sldImg"/>
          </p:nvPr>
        </p:nvSpPr>
        <p:spPr>
          <a:xfrm>
            <a:off x="1143000" y="687388"/>
            <a:ext cx="4572000" cy="3429000"/>
          </a:xfrm>
          <a:ln/>
        </p:spPr>
      </p:sp>
      <p:sp>
        <p:nvSpPr>
          <p:cNvPr id="215043" name="Notes Placeholder 2"/>
          <p:cNvSpPr>
            <a:spLocks noGrp="1"/>
          </p:cNvSpPr>
          <p:nvPr>
            <p:ph type="body" idx="1"/>
          </p:nvPr>
        </p:nvSpPr>
        <p:spPr/>
        <p:txBody>
          <a:bodyPr lIns="92302" tIns="46151" rIns="92302" bIns="46151"/>
          <a:lstStyle/>
          <a:p>
            <a:pPr>
              <a:buFontTx/>
              <a:buChar char="•"/>
            </a:pPr>
            <a:r>
              <a:rPr lang="en-US"/>
              <a:t>Collateral contract</a:t>
            </a:r>
          </a:p>
          <a:p>
            <a:pPr>
              <a:buFontTx/>
              <a:buChar char="•"/>
            </a:pPr>
            <a:endParaRPr lang="en-US"/>
          </a:p>
          <a:p>
            <a:pPr lvl="1">
              <a:buFontTx/>
              <a:buChar char="•"/>
            </a:pPr>
            <a:r>
              <a:rPr lang="en-US"/>
              <a:t>Patient agrees to work on goals/values</a:t>
            </a:r>
          </a:p>
          <a:p>
            <a:pPr lvl="1">
              <a:buFontTx/>
              <a:buChar char="•"/>
            </a:pPr>
            <a:r>
              <a:rPr lang="en-US"/>
              <a:t>Collateral agrees to reinforce positive behaviors and not to bring up past problems</a:t>
            </a:r>
          </a:p>
          <a:p>
            <a:pPr lvl="1">
              <a:buFontTx/>
              <a:buChar char="•"/>
            </a:pPr>
            <a:endParaRPr lang="en-US"/>
          </a:p>
          <a:p>
            <a:pPr lvl="2">
              <a:buFontTx/>
              <a:buChar char="•"/>
            </a:pPr>
            <a:r>
              <a:rPr lang="en-US"/>
              <a:t>Some reminders of problems/nagging can be very triggering</a:t>
            </a:r>
          </a:p>
          <a:p>
            <a:pPr lvl="1">
              <a:buFontTx/>
              <a:buChar char="•"/>
            </a:pPr>
            <a:endParaRPr lang="en-US"/>
          </a:p>
          <a:p>
            <a:pPr>
              <a:buFontTx/>
              <a:buChar char="•"/>
            </a:pPr>
            <a:r>
              <a:rPr lang="en-US"/>
              <a:t>Decision-value connection</a:t>
            </a:r>
          </a:p>
          <a:p>
            <a:pPr>
              <a:buFontTx/>
              <a:buChar char="•"/>
            </a:pPr>
            <a:endParaRPr lang="en-US"/>
          </a:p>
          <a:p>
            <a:pPr lvl="1">
              <a:buFontTx/>
              <a:buChar char="•"/>
            </a:pPr>
            <a:r>
              <a:rPr lang="en-US"/>
              <a:t>Recognizing how choices connect with outcomes (a challenge in real-time)</a:t>
            </a:r>
          </a:p>
        </p:txBody>
      </p:sp>
      <p:sp>
        <p:nvSpPr>
          <p:cNvPr id="4" name="Slide Number Placeholder 3"/>
          <p:cNvSpPr txBox="1">
            <a:spLocks noGrp="1"/>
          </p:cNvSpPr>
          <p:nvPr/>
        </p:nvSpPr>
        <p:spPr>
          <a:xfrm>
            <a:off x="3884613" y="8685213"/>
            <a:ext cx="2971800" cy="457200"/>
          </a:xfrm>
          <a:prstGeom prst="rect">
            <a:avLst/>
          </a:prstGeom>
          <a:noFill/>
        </p:spPr>
        <p:txBody>
          <a:bodyPr lIns="92302" tIns="46151" rIns="92302" bIns="46151" anchor="b"/>
          <a:lstStyle/>
          <a:p>
            <a:pPr algn="r" eaLnBrk="1" fontAlgn="auto" hangingPunct="1">
              <a:spcBef>
                <a:spcPts val="0"/>
              </a:spcBef>
              <a:spcAft>
                <a:spcPts val="0"/>
              </a:spcAft>
              <a:defRPr/>
            </a:pPr>
            <a:fld id="{AE32C85D-9A79-4283-849B-EC83DF5114FF}" type="slidenum">
              <a:rPr lang="en-US" sz="1200">
                <a:latin typeface="+mn-lt"/>
              </a:rPr>
              <a:pPr algn="r" eaLnBrk="1" fontAlgn="auto" hangingPunct="1">
                <a:spcBef>
                  <a:spcPts val="0"/>
                </a:spcBef>
                <a:spcAft>
                  <a:spcPts val="0"/>
                </a:spcAft>
                <a:defRPr/>
              </a:pPr>
              <a:t>48</a:t>
            </a:fld>
            <a:endParaRPr lang="en-US" sz="120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stuck in explaining. Use “let’s see what happens” and practice accepting whatever shows up</a:t>
            </a:r>
            <a:endParaRPr lang="en-US" dirty="0"/>
          </a:p>
        </p:txBody>
      </p:sp>
      <p:sp>
        <p:nvSpPr>
          <p:cNvPr id="4" name="Slide Number Placeholder 3"/>
          <p:cNvSpPr>
            <a:spLocks noGrp="1"/>
          </p:cNvSpPr>
          <p:nvPr>
            <p:ph type="sldNum" sz="quarter" idx="10"/>
          </p:nvPr>
        </p:nvSpPr>
        <p:spPr/>
        <p:txBody>
          <a:bodyPr/>
          <a:lstStyle/>
          <a:p>
            <a:fld id="{7FA2FA20-BD62-4AEF-9A9A-610CB140B2AD}" type="slidenum">
              <a:rPr lang="en-US" smtClean="0"/>
              <a:pPr/>
              <a:t>52</a:t>
            </a:fld>
            <a:endParaRPr lang="en-US"/>
          </a:p>
        </p:txBody>
      </p:sp>
    </p:spTree>
    <p:extLst>
      <p:ext uri="{BB962C8B-B14F-4D97-AF65-F5344CB8AC3E}">
        <p14:creationId xmlns:p14="http://schemas.microsoft.com/office/powerpoint/2010/main" xmlns="" val="1191366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Helps</a:t>
            </a:r>
            <a:r>
              <a:rPr lang="en-US" baseline="0" dirty="0" smtClean="0"/>
              <a:t> with “I don’t get it” (young child)</a:t>
            </a:r>
          </a:p>
          <a:p>
            <a:r>
              <a:rPr lang="en-US" dirty="0" smtClean="0"/>
              <a:t>Helps with “This is stupid” (teen)</a:t>
            </a:r>
          </a:p>
          <a:p>
            <a:r>
              <a:rPr lang="en-US" dirty="0" smtClean="0"/>
              <a:t>Helps with “But I</a:t>
            </a:r>
            <a:r>
              <a:rPr lang="en-US" baseline="0" dirty="0" smtClean="0"/>
              <a:t> just need to know what to do to fix him” or impatience to get to tools to alleviate the problem (which although topographically look like they are adaptive, may actually be experiential avoidance in disguise)</a:t>
            </a:r>
            <a:endParaRPr lang="en-US" dirty="0"/>
          </a:p>
        </p:txBody>
      </p:sp>
      <p:sp>
        <p:nvSpPr>
          <p:cNvPr id="4" name="Slide Number Placeholder 3"/>
          <p:cNvSpPr>
            <a:spLocks noGrp="1"/>
          </p:cNvSpPr>
          <p:nvPr>
            <p:ph type="sldNum" sz="quarter" idx="10"/>
          </p:nvPr>
        </p:nvSpPr>
        <p:spPr/>
        <p:txBody>
          <a:bodyPr/>
          <a:lstStyle/>
          <a:p>
            <a:fld id="{7FA2FA20-BD62-4AEF-9A9A-610CB140B2AD}" type="slidenum">
              <a:rPr lang="en-US" smtClean="0"/>
              <a:pPr/>
              <a:t>53</a:t>
            </a:fld>
            <a:endParaRPr lang="en-US"/>
          </a:p>
        </p:txBody>
      </p:sp>
    </p:spTree>
    <p:extLst>
      <p:ext uri="{BB962C8B-B14F-4D97-AF65-F5344CB8AC3E}">
        <p14:creationId xmlns:p14="http://schemas.microsoft.com/office/powerpoint/2010/main" xmlns="" val="3730234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Experiential</a:t>
            </a:r>
            <a:r>
              <a:rPr lang="en-US" baseline="0" dirty="0" smtClean="0"/>
              <a:t> Exercise: Approaching a painful thing</a:t>
            </a:r>
            <a:endParaRPr lang="en-US" dirty="0"/>
          </a:p>
        </p:txBody>
      </p:sp>
      <p:sp>
        <p:nvSpPr>
          <p:cNvPr id="4" name="Slide Number Placeholder 3"/>
          <p:cNvSpPr>
            <a:spLocks noGrp="1"/>
          </p:cNvSpPr>
          <p:nvPr>
            <p:ph type="sldNum" sz="quarter" idx="10"/>
          </p:nvPr>
        </p:nvSpPr>
        <p:spPr/>
        <p:txBody>
          <a:bodyPr/>
          <a:lstStyle/>
          <a:p>
            <a:fld id="{A37BBE11-F952-479B-965B-0033C7FC456A}" type="slidenum">
              <a:rPr lang="en-US" smtClean="0"/>
              <a:pPr/>
              <a:t>54</a:t>
            </a:fld>
            <a:endParaRPr lang="en-US"/>
          </a:p>
        </p:txBody>
      </p:sp>
    </p:spTree>
    <p:extLst>
      <p:ext uri="{BB962C8B-B14F-4D97-AF65-F5344CB8AC3E}">
        <p14:creationId xmlns:p14="http://schemas.microsoft.com/office/powerpoint/2010/main" xmlns="" val="1926221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shows up in values work: therapist vulnerability and trying to be the “right way” in session – too much emotion/too little emotion</a:t>
            </a:r>
          </a:p>
          <a:p>
            <a:endParaRPr lang="en-US" dirty="0" smtClean="0"/>
          </a:p>
          <a:p>
            <a:r>
              <a:rPr lang="en-US" dirty="0" smtClean="0"/>
              <a:t>Responding to child’s emotion. Children</a:t>
            </a:r>
            <a:r>
              <a:rPr lang="en-US" baseline="0" dirty="0" smtClean="0"/>
              <a:t> look to adults to figure out what to do with emotion. They may respond in different ways</a:t>
            </a:r>
            <a:endParaRPr lang="en-US" dirty="0" smtClean="0"/>
          </a:p>
          <a:p>
            <a:endParaRPr lang="en-US" dirty="0"/>
          </a:p>
        </p:txBody>
      </p:sp>
      <p:sp>
        <p:nvSpPr>
          <p:cNvPr id="4" name="Slide Number Placeholder 3"/>
          <p:cNvSpPr>
            <a:spLocks noGrp="1"/>
          </p:cNvSpPr>
          <p:nvPr>
            <p:ph type="sldNum" sz="quarter" idx="10"/>
          </p:nvPr>
        </p:nvSpPr>
        <p:spPr/>
        <p:txBody>
          <a:bodyPr/>
          <a:lstStyle/>
          <a:p>
            <a:fld id="{7FA2FA20-BD62-4AEF-9A9A-610CB140B2AD}" type="slidenum">
              <a:rPr lang="en-US" smtClean="0"/>
              <a:pPr/>
              <a:t>55</a:t>
            </a:fld>
            <a:endParaRPr lang="en-US"/>
          </a:p>
        </p:txBody>
      </p:sp>
    </p:spTree>
    <p:extLst>
      <p:ext uri="{BB962C8B-B14F-4D97-AF65-F5344CB8AC3E}">
        <p14:creationId xmlns:p14="http://schemas.microsoft.com/office/powerpoint/2010/main" xmlns="" val="7422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A2FA20-BD62-4AEF-9A9A-610CB140B2AD}" type="slidenum">
              <a:rPr lang="en-US" smtClean="0"/>
              <a:pPr/>
              <a:t>56</a:t>
            </a:fld>
            <a:endParaRPr lang="en-US"/>
          </a:p>
        </p:txBody>
      </p:sp>
    </p:spTree>
    <p:extLst>
      <p:ext uri="{BB962C8B-B14F-4D97-AF65-F5344CB8AC3E}">
        <p14:creationId xmlns:p14="http://schemas.microsoft.com/office/powerpoint/2010/main" xmlns="" val="362924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A2FA20-BD62-4AEF-9A9A-610CB140B2AD}" type="slidenum">
              <a:rPr lang="en-US" smtClean="0"/>
              <a:pPr/>
              <a:t>57</a:t>
            </a:fld>
            <a:endParaRPr lang="en-US"/>
          </a:p>
        </p:txBody>
      </p:sp>
    </p:spTree>
    <p:extLst>
      <p:ext uri="{BB962C8B-B14F-4D97-AF65-F5344CB8AC3E}">
        <p14:creationId xmlns:p14="http://schemas.microsoft.com/office/powerpoint/2010/main" xmlns="" val="2149955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i="1" dirty="0" smtClean="0"/>
              <a:t>Introduction </a:t>
            </a:r>
            <a:r>
              <a:rPr lang="en-US" i="1" dirty="0" err="1" smtClean="0"/>
              <a:t>Exercise:“This</a:t>
            </a:r>
            <a:r>
              <a:rPr lang="en-US" i="1" dirty="0" smtClean="0"/>
              <a:t> is the biggest loser I’ve ever met.” “This is my therapist who is an idiot and is not helpful at all</a:t>
            </a:r>
          </a:p>
          <a:p>
            <a:pPr defTabSz="914350"/>
            <a:endParaRPr lang="en-US" i="1" dirty="0" smtClean="0"/>
          </a:p>
          <a:p>
            <a:pPr defTabSz="914350"/>
            <a:endParaRPr lang="en-US" i="1" dirty="0" smtClean="0"/>
          </a:p>
          <a:p>
            <a:endParaRPr lang="en-US" dirty="0"/>
          </a:p>
        </p:txBody>
      </p:sp>
      <p:sp>
        <p:nvSpPr>
          <p:cNvPr id="4" name="Slide Number Placeholder 3"/>
          <p:cNvSpPr>
            <a:spLocks noGrp="1"/>
          </p:cNvSpPr>
          <p:nvPr>
            <p:ph type="sldNum" sz="quarter" idx="10"/>
          </p:nvPr>
        </p:nvSpPr>
        <p:spPr/>
        <p:txBody>
          <a:bodyPr/>
          <a:lstStyle/>
          <a:p>
            <a:fld id="{D74FE77F-E8C6-429A-B105-CC8808A0E1B2}" type="slidenum">
              <a:rPr lang="en-US" smtClean="0"/>
              <a:pPr/>
              <a:t>63</a:t>
            </a:fld>
            <a:endParaRPr lang="en-US"/>
          </a:p>
        </p:txBody>
      </p:sp>
    </p:spTree>
    <p:extLst>
      <p:ext uri="{BB962C8B-B14F-4D97-AF65-F5344CB8AC3E}">
        <p14:creationId xmlns:p14="http://schemas.microsoft.com/office/powerpoint/2010/main" xmlns="" val="1206174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DC241-AAFF-4CA2-8E9C-453693F447A9}" type="slidenum">
              <a:rPr lang="en-US"/>
              <a:pPr/>
              <a:t>74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Note: Sessions 3 – 21 are CBT + sertraline; where numbers restart at 3 – 9, that indicates ACT + CBT + Sertraline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800" dirty="0" smtClean="0"/>
              <a:t>Mindfulness</a:t>
            </a:r>
          </a:p>
          <a:p>
            <a:pPr lvl="1"/>
            <a:r>
              <a:rPr lang="en-US" sz="2400" dirty="0" smtClean="0"/>
              <a:t>Appreciation of experience without evaluation or defense</a:t>
            </a:r>
          </a:p>
          <a:p>
            <a:r>
              <a:rPr lang="en-US" sz="2800" dirty="0" smtClean="0"/>
              <a:t>Contact with the Present Moment</a:t>
            </a:r>
          </a:p>
          <a:p>
            <a:pPr lvl="1"/>
            <a:r>
              <a:rPr lang="en-US" sz="2400" dirty="0" smtClean="0"/>
              <a:t>“Showing up”</a:t>
            </a:r>
          </a:p>
          <a:p>
            <a:r>
              <a:rPr lang="en-US" sz="2800" dirty="0" smtClean="0"/>
              <a:t>Acceptance</a:t>
            </a:r>
          </a:p>
          <a:p>
            <a:pPr lvl="1"/>
            <a:r>
              <a:rPr lang="en-US" sz="2400" dirty="0" smtClean="0"/>
              <a:t>Allow self to have whole of experience when doing so fosters effective action</a:t>
            </a:r>
          </a:p>
          <a:p>
            <a:pPr lvl="1"/>
            <a:r>
              <a:rPr lang="en-US" sz="2400" dirty="0" smtClean="0"/>
              <a:t>NOT simply tolerance</a:t>
            </a:r>
          </a:p>
          <a:p>
            <a:r>
              <a:rPr lang="en-US" dirty="0" smtClean="0"/>
              <a:t>ANYTHING that involves interacting with the aversive event that is not avoidance</a:t>
            </a:r>
          </a:p>
          <a:p>
            <a:pPr>
              <a:buFont typeface="Wingdings" pitchFamily="2" charset="2"/>
              <a:buNone/>
            </a:pPr>
            <a:endParaRPr lang="en-US" dirty="0" smtClean="0"/>
          </a:p>
          <a:p>
            <a:r>
              <a:rPr lang="en-US" dirty="0" smtClean="0"/>
              <a:t>Optimally, a wide variety of rich interactions</a:t>
            </a:r>
          </a:p>
          <a:p>
            <a:pPr lvl="1"/>
            <a:r>
              <a:rPr lang="en-US" dirty="0" smtClean="0"/>
              <a:t>As different as possible from the usual ways of interacting (functionally, if not formally)</a:t>
            </a:r>
          </a:p>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9</a:t>
            </a:fld>
            <a:endParaRPr lang="en-US"/>
          </a:p>
        </p:txBody>
      </p:sp>
    </p:spTree>
    <p:extLst>
      <p:ext uri="{BB962C8B-B14F-4D97-AF65-F5344CB8AC3E}">
        <p14:creationId xmlns="" xmlns:p14="http://schemas.microsoft.com/office/powerpoint/2010/main" val="1595388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smtClean="0">
                <a:solidFill>
                  <a:schemeClr val="tx2"/>
                </a:solidFill>
                <a:latin typeface="+mn-lt"/>
                <a:cs typeface="Arial" charset="0"/>
              </a:rPr>
              <a:t>Recent headline of the San Francisco Chronicle. </a:t>
            </a:r>
          </a:p>
          <a:p>
            <a:pPr>
              <a:defRPr/>
            </a:pPr>
            <a:endParaRPr lang="en-US" sz="1200" dirty="0" smtClean="0">
              <a:solidFill>
                <a:schemeClr val="tx2"/>
              </a:solidFill>
              <a:latin typeface="+mn-lt"/>
              <a:cs typeface="Arial" charset="0"/>
            </a:endParaRPr>
          </a:p>
          <a:p>
            <a:pPr>
              <a:defRPr/>
            </a:pPr>
            <a:r>
              <a:rPr lang="en-US" sz="1200" dirty="0" smtClean="0">
                <a:solidFill>
                  <a:schemeClr val="tx2"/>
                </a:solidFill>
                <a:latin typeface="+mn-lt"/>
                <a:cs typeface="Arial" charset="0"/>
              </a:rPr>
              <a:t>Female humpback whale who had become entangled</a:t>
            </a:r>
          </a:p>
          <a:p>
            <a:pPr>
              <a:defRPr/>
            </a:pPr>
            <a:r>
              <a:rPr lang="en-US" sz="1200" dirty="0" smtClean="0">
                <a:solidFill>
                  <a:schemeClr val="tx2"/>
                </a:solidFill>
                <a:latin typeface="+mn-lt"/>
                <a:cs typeface="Arial" charset="0"/>
              </a:rPr>
              <a:t>in a </a:t>
            </a:r>
            <a:r>
              <a:rPr lang="en-US" sz="1200" dirty="0" err="1" smtClean="0">
                <a:solidFill>
                  <a:schemeClr val="tx2"/>
                </a:solidFill>
                <a:latin typeface="+mn-lt"/>
                <a:cs typeface="Arial" charset="0"/>
              </a:rPr>
              <a:t>spiderweb</a:t>
            </a:r>
            <a:r>
              <a:rPr lang="en-US" sz="1200" dirty="0" smtClean="0">
                <a:solidFill>
                  <a:schemeClr val="tx2"/>
                </a:solidFill>
                <a:latin typeface="+mn-lt"/>
                <a:cs typeface="Arial" charset="0"/>
              </a:rPr>
              <a:t> of crab traps and line weighted down </a:t>
            </a:r>
          </a:p>
          <a:p>
            <a:pPr>
              <a:defRPr/>
            </a:pPr>
            <a:r>
              <a:rPr lang="en-US" sz="1200" dirty="0" smtClean="0">
                <a:solidFill>
                  <a:schemeClr val="tx2"/>
                </a:solidFill>
                <a:latin typeface="+mn-lt"/>
                <a:cs typeface="Arial" charset="0"/>
              </a:rPr>
              <a:t>by hundreds of pounds of traps that caused her </a:t>
            </a:r>
          </a:p>
          <a:p>
            <a:pPr>
              <a:defRPr/>
            </a:pPr>
            <a:r>
              <a:rPr lang="en-US" sz="1200" dirty="0" smtClean="0">
                <a:solidFill>
                  <a:schemeClr val="tx2"/>
                </a:solidFill>
                <a:latin typeface="+mn-lt"/>
                <a:cs typeface="Arial" charset="0"/>
              </a:rPr>
              <a:t>to struggle to stay afloat. She also had hundreds </a:t>
            </a:r>
          </a:p>
          <a:p>
            <a:pPr>
              <a:defRPr/>
            </a:pPr>
            <a:r>
              <a:rPr lang="en-US" sz="1200" dirty="0" smtClean="0">
                <a:solidFill>
                  <a:schemeClr val="tx2"/>
                </a:solidFill>
                <a:latin typeface="+mn-lt"/>
                <a:cs typeface="Arial" charset="0"/>
              </a:rPr>
              <a:t>of yards of line rope  wrapped around her body, tail, </a:t>
            </a:r>
          </a:p>
          <a:p>
            <a:pPr>
              <a:defRPr/>
            </a:pPr>
            <a:r>
              <a:rPr lang="en-US" sz="1200" dirty="0" smtClean="0">
                <a:solidFill>
                  <a:schemeClr val="tx2"/>
                </a:solidFill>
                <a:latin typeface="+mn-lt"/>
                <a:cs typeface="Arial" charset="0"/>
              </a:rPr>
              <a:t>Torso, and a line tugging in her mouth.</a:t>
            </a:r>
            <a:br>
              <a:rPr lang="en-US" sz="1200" dirty="0" smtClean="0">
                <a:solidFill>
                  <a:schemeClr val="tx2"/>
                </a:solidFill>
                <a:latin typeface="+mn-lt"/>
                <a:cs typeface="Arial" charset="0"/>
              </a:rPr>
            </a:br>
            <a:r>
              <a:rPr lang="en-US" sz="1200" dirty="0" smtClean="0">
                <a:solidFill>
                  <a:schemeClr val="tx2"/>
                </a:solidFill>
                <a:latin typeface="+mn-lt"/>
                <a:cs typeface="Arial" charset="0"/>
              </a:rPr>
              <a:t/>
            </a:r>
            <a:br>
              <a:rPr lang="en-US" sz="1200" dirty="0" smtClean="0">
                <a:solidFill>
                  <a:schemeClr val="tx2"/>
                </a:solidFill>
                <a:latin typeface="+mn-lt"/>
                <a:cs typeface="Arial" charset="0"/>
              </a:rPr>
            </a:br>
            <a:r>
              <a:rPr lang="en-US" sz="1200" dirty="0" smtClean="0">
                <a:solidFill>
                  <a:schemeClr val="tx2"/>
                </a:solidFill>
                <a:latin typeface="+mn-lt"/>
                <a:cs typeface="Arial" charset="0"/>
              </a:rPr>
              <a:t>A fisherman spotted her just east of the </a:t>
            </a:r>
            <a:r>
              <a:rPr lang="en-US" sz="1200" dirty="0" err="1" smtClean="0">
                <a:solidFill>
                  <a:schemeClr val="tx2"/>
                </a:solidFill>
                <a:latin typeface="+mn-lt"/>
                <a:cs typeface="Arial" charset="0"/>
              </a:rPr>
              <a:t>Farallon</a:t>
            </a:r>
            <a:r>
              <a:rPr lang="en-US" sz="1200" dirty="0" smtClean="0">
                <a:solidFill>
                  <a:schemeClr val="tx2"/>
                </a:solidFill>
                <a:latin typeface="+mn-lt"/>
                <a:cs typeface="Arial" charset="0"/>
              </a:rPr>
              <a:t> Islands </a:t>
            </a:r>
          </a:p>
          <a:p>
            <a:pPr>
              <a:defRPr/>
            </a:pPr>
            <a:r>
              <a:rPr lang="en-US" sz="1200" dirty="0" smtClean="0">
                <a:solidFill>
                  <a:schemeClr val="tx2"/>
                </a:solidFill>
                <a:latin typeface="+mn-lt"/>
                <a:cs typeface="Arial" charset="0"/>
              </a:rPr>
              <a:t>and radioed an environmental group for help. </a:t>
            </a:r>
          </a:p>
          <a:p>
            <a:pPr>
              <a:defRPr/>
            </a:pPr>
            <a:r>
              <a:rPr lang="en-US" sz="1200" dirty="0" smtClean="0">
                <a:solidFill>
                  <a:schemeClr val="tx2"/>
                </a:solidFill>
                <a:latin typeface="+mn-lt"/>
                <a:cs typeface="Arial" charset="0"/>
              </a:rPr>
              <a:t>Within a few hours, the rescue team arrived</a:t>
            </a:r>
          </a:p>
          <a:p>
            <a:pPr>
              <a:defRPr/>
            </a:pPr>
            <a:r>
              <a:rPr lang="en-US" sz="1200" dirty="0" smtClean="0">
                <a:solidFill>
                  <a:schemeClr val="tx2"/>
                </a:solidFill>
                <a:latin typeface="+mn-lt"/>
                <a:cs typeface="Arial" charset="0"/>
              </a:rPr>
              <a:t> and determined that she was so bad off,</a:t>
            </a:r>
          </a:p>
          <a:p>
            <a:pPr>
              <a:defRPr/>
            </a:pPr>
            <a:r>
              <a:rPr lang="en-US" sz="1200" dirty="0" smtClean="0">
                <a:solidFill>
                  <a:schemeClr val="tx2"/>
                </a:solidFill>
                <a:latin typeface="+mn-lt"/>
                <a:cs typeface="Arial" charset="0"/>
              </a:rPr>
              <a:t> the only way to save her was to dive in </a:t>
            </a:r>
          </a:p>
          <a:p>
            <a:pPr>
              <a:defRPr/>
            </a:pPr>
            <a:r>
              <a:rPr lang="en-US" sz="1200" dirty="0" smtClean="0">
                <a:solidFill>
                  <a:schemeClr val="tx2"/>
                </a:solidFill>
                <a:latin typeface="+mn-lt"/>
                <a:cs typeface="Arial" charset="0"/>
              </a:rPr>
              <a:t>and untangle her. They worked for hours </a:t>
            </a:r>
          </a:p>
          <a:p>
            <a:pPr>
              <a:defRPr/>
            </a:pPr>
            <a:r>
              <a:rPr lang="en-US" sz="1200" dirty="0" smtClean="0">
                <a:solidFill>
                  <a:schemeClr val="tx2"/>
                </a:solidFill>
                <a:latin typeface="+mn-lt"/>
                <a:cs typeface="Arial" charset="0"/>
              </a:rPr>
              <a:t>and eventually freed her.</a:t>
            </a:r>
            <a:endParaRPr lang="en-US" dirty="0"/>
          </a:p>
        </p:txBody>
      </p:sp>
      <p:sp>
        <p:nvSpPr>
          <p:cNvPr id="4" name="Slide Number Placeholder 3"/>
          <p:cNvSpPr>
            <a:spLocks noGrp="1"/>
          </p:cNvSpPr>
          <p:nvPr>
            <p:ph type="sldNum" sz="quarter" idx="10"/>
          </p:nvPr>
        </p:nvSpPr>
        <p:spPr/>
        <p:txBody>
          <a:bodyPr/>
          <a:lstStyle/>
          <a:p>
            <a:fld id="{EE90AE75-4DF3-46AF-8AED-DF186DFE8B4F}" type="slidenum">
              <a:rPr lang="en-US" smtClean="0"/>
              <a:pPr/>
              <a:t>81</a:t>
            </a:fld>
            <a:endParaRPr lang="en-US"/>
          </a:p>
        </p:txBody>
      </p:sp>
    </p:spTree>
    <p:extLst>
      <p:ext uri="{BB962C8B-B14F-4D97-AF65-F5344CB8AC3E}">
        <p14:creationId xmlns:p14="http://schemas.microsoft.com/office/powerpoint/2010/main" xmlns="" val="278782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694E87B-6221-43A8-B43C-97EE62B8153F}" type="slidenum">
              <a:rPr lang="en-US" smtClean="0"/>
              <a:pPr>
                <a:defRPr/>
              </a:pPr>
              <a:t>83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ＭＳ Ｐゴシック" pitchFamily="34" charset="-128"/>
              </a:defRPr>
            </a:lvl1pPr>
            <a:lvl2pPr marL="742909" indent="-285734" eaLnBrk="0" hangingPunct="0">
              <a:defRPr sz="2400">
                <a:solidFill>
                  <a:schemeClr val="tx1"/>
                </a:solidFill>
                <a:latin typeface="Tahoma" pitchFamily="34" charset="0"/>
                <a:ea typeface="ＭＳ Ｐゴシック" pitchFamily="34" charset="-128"/>
              </a:defRPr>
            </a:lvl2pPr>
            <a:lvl3pPr marL="1142937" indent="-228587" eaLnBrk="0" hangingPunct="0">
              <a:defRPr sz="2400">
                <a:solidFill>
                  <a:schemeClr val="tx1"/>
                </a:solidFill>
                <a:latin typeface="Tahoma" pitchFamily="34" charset="0"/>
                <a:ea typeface="ＭＳ Ｐゴシック" pitchFamily="34" charset="-128"/>
              </a:defRPr>
            </a:lvl3pPr>
            <a:lvl4pPr marL="1600112" indent="-228587" eaLnBrk="0" hangingPunct="0">
              <a:defRPr sz="2400">
                <a:solidFill>
                  <a:schemeClr val="tx1"/>
                </a:solidFill>
                <a:latin typeface="Tahoma" pitchFamily="34" charset="0"/>
                <a:ea typeface="ＭＳ Ｐゴシック" pitchFamily="34" charset="-128"/>
              </a:defRPr>
            </a:lvl4pPr>
            <a:lvl5pPr marL="2057287" indent="-228587" eaLnBrk="0" hangingPunct="0">
              <a:defRPr sz="2400">
                <a:solidFill>
                  <a:schemeClr val="tx1"/>
                </a:solidFill>
                <a:latin typeface="Tahoma"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Tahoma" pitchFamily="34" charset="0"/>
                <a:ea typeface="ＭＳ Ｐゴシック" pitchFamily="34" charset="-128"/>
              </a:defRPr>
            </a:lvl9pPr>
          </a:lstStyle>
          <a:p>
            <a:fld id="{5BA3566B-3227-40F4-9295-D32A41128D4C}" type="slidenum">
              <a:rPr lang="en-US" sz="1200">
                <a:latin typeface="Times" charset="0"/>
              </a:rPr>
              <a:pPr/>
              <a:t>10</a:t>
            </a:fld>
            <a:endParaRPr lang="en-US" sz="1200" dirty="0">
              <a:latin typeface="Times" charset="0"/>
            </a:endParaRPr>
          </a:p>
        </p:txBody>
      </p:sp>
      <p:sp>
        <p:nvSpPr>
          <p:cNvPr id="174083" name="Rectangle 2"/>
          <p:cNvSpPr>
            <a:spLocks noGrp="1" noRot="1" noChangeAspect="1" noChangeArrowheads="1" noTextEdit="1"/>
          </p:cNvSpPr>
          <p:nvPr>
            <p:ph type="sldImg"/>
          </p:nvPr>
        </p:nvSpPr>
        <p:spPr>
          <a:xfrm>
            <a:off x="1144588" y="685800"/>
            <a:ext cx="4570412" cy="3429000"/>
          </a:xfrm>
          <a:ln/>
        </p:spPr>
      </p:sp>
      <p:sp>
        <p:nvSpPr>
          <p:cNvPr id="174084" name="Rectangle 3"/>
          <p:cNvSpPr>
            <a:spLocks noGrp="1" noChangeArrowheads="1"/>
          </p:cNvSpPr>
          <p:nvPr>
            <p:ph type="body" idx="1"/>
          </p:nvPr>
        </p:nvSpPr>
        <p:spPr>
          <a:xfrm>
            <a:off x="914400" y="4342841"/>
            <a:ext cx="5029200" cy="41159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a:p>
            <a:endParaRPr lang="en-US" dirty="0" smtClean="0"/>
          </a:p>
          <a:p>
            <a:r>
              <a:rPr lang="en-US" dirty="0" smtClean="0"/>
              <a:t>Write on a piece of paper…</a:t>
            </a:r>
          </a:p>
          <a:p>
            <a:endParaRPr lang="en-US" dirty="0" smtClean="0"/>
          </a:p>
          <a:p>
            <a:pPr marL="228600" indent="-228600">
              <a:buAutoNum type="arabicParenR"/>
            </a:pPr>
            <a:r>
              <a:rPr lang="en-US" dirty="0" smtClean="0"/>
              <a:t>Ask how close is this to you – illustrate the</a:t>
            </a:r>
            <a:r>
              <a:rPr lang="en-US" baseline="0" dirty="0" smtClean="0"/>
              <a:t> goal of ACT</a:t>
            </a:r>
            <a:endParaRPr lang="en-US" dirty="0" smtClean="0"/>
          </a:p>
          <a:p>
            <a:pPr marL="228600" indent="-228600">
              <a:buAutoNum type="arabicParenR"/>
            </a:pPr>
            <a:r>
              <a:rPr lang="en-US" dirty="0" smtClean="0"/>
              <a:t>Do the push/hold exercise</a:t>
            </a:r>
          </a:p>
          <a:p>
            <a:pPr marL="228600" indent="-228600">
              <a:buAutoNum type="arabicParenR"/>
            </a:pPr>
            <a:endParaRPr lang="en-US" dirty="0" smtClean="0"/>
          </a:p>
          <a:p>
            <a:pPr marL="171450" indent="-171450">
              <a:buFont typeface="Arial"/>
              <a:buChar char="•"/>
            </a:pPr>
            <a:r>
              <a:rPr lang="en-US" dirty="0" smtClean="0"/>
              <a:t>I want you to imagine that this</a:t>
            </a:r>
            <a:r>
              <a:rPr lang="en-US" baseline="0" dirty="0" smtClean="0"/>
              <a:t> clipboard is all those painful thoughts and feelings you’ve been trying to get rid of for so long, and I want you to place both your hands flat on this clipboard and push against it, trying to get rid of it.  You want it all to go away you keep pushing</a:t>
            </a:r>
          </a:p>
          <a:p>
            <a:pPr marL="171450" indent="-171450">
              <a:buFont typeface="Arial"/>
              <a:buChar char="•"/>
            </a:pPr>
            <a:r>
              <a:rPr lang="en-US" baseline="0" dirty="0" smtClean="0"/>
              <a:t>Notice how much effort and energy it requires – trying to make them go away.  You’ve tried distracting yourself with TV, music, computers, books, avoiding friends and family, staying home, avoiding work</a:t>
            </a:r>
          </a:p>
          <a:p>
            <a:pPr marL="171450" indent="-171450">
              <a:buFont typeface="Arial"/>
              <a:buChar char="•"/>
            </a:pPr>
            <a:r>
              <a:rPr lang="en-US" baseline="0" dirty="0" smtClean="0"/>
              <a:t>You’ve been doing all this painful pushing, but are your thoughts going anywhere?</a:t>
            </a:r>
          </a:p>
          <a:p>
            <a:pPr marL="171450" indent="-171450">
              <a:buFont typeface="Arial"/>
              <a:buChar char="•"/>
            </a:pPr>
            <a:r>
              <a:rPr lang="en-US" baseline="0" dirty="0" smtClean="0"/>
              <a:t>It’s tiring isn’t it?</a:t>
            </a:r>
          </a:p>
          <a:p>
            <a:pPr marL="171450" indent="-171450">
              <a:buFont typeface="Arial"/>
              <a:buChar char="•"/>
            </a:pPr>
            <a:r>
              <a:rPr lang="en-US" baseline="0" dirty="0" smtClean="0"/>
              <a:t>And if I asked you, while you were pushing, to cook dinner, go to the zoo with your family, go on a date with your significant other, could you do it?</a:t>
            </a:r>
          </a:p>
          <a:p>
            <a:pPr marL="171450" indent="-171450">
              <a:buFont typeface="Arial"/>
              <a:buChar char="•"/>
            </a:pPr>
            <a:r>
              <a:rPr lang="en-US" baseline="0" dirty="0" smtClean="0"/>
              <a:t>And I bet it’s even hard to have a conversation with me while you’re pushing</a:t>
            </a:r>
          </a:p>
          <a:p>
            <a:pPr marL="171450" indent="-171450">
              <a:buFont typeface="Arial"/>
              <a:buChar char="•"/>
            </a:pPr>
            <a:r>
              <a:rPr lang="en-US" baseline="0" dirty="0" smtClean="0"/>
              <a:t>So what would it be like if we just held the clipboard in our laps</a:t>
            </a:r>
          </a:p>
          <a:p>
            <a:pPr marL="171450" indent="-171450">
              <a:buFont typeface="Arial"/>
              <a:buChar char="•"/>
            </a:pPr>
            <a:r>
              <a:rPr lang="en-US" baseline="0" dirty="0" smtClean="0"/>
              <a:t>All the problems would still be there but there’s less struggle</a:t>
            </a:r>
          </a:p>
          <a:p>
            <a:pPr marL="171450" indent="-171450">
              <a:buFont typeface="Arial"/>
              <a:buChar char="•"/>
            </a:pPr>
            <a:r>
              <a:rPr lang="en-US" baseline="0" dirty="0" smtClean="0"/>
              <a:t>And you’ve opened up so many more possibilities for doing things that you value</a:t>
            </a:r>
          </a:p>
          <a:p>
            <a:pPr marL="171450" indent="-171450">
              <a:buFont typeface="Arial"/>
              <a:buChar char="•"/>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D0FC9D18-8040-4A1D-AADA-BBC41C28E5B0}" type="slidenum">
              <a:rPr lang="en-US" smtClean="0"/>
              <a:pPr/>
              <a:t>11</a:t>
            </a:fld>
            <a:endParaRPr lang="en-US"/>
          </a:p>
        </p:txBody>
      </p:sp>
    </p:spTree>
    <p:extLst>
      <p:ext uri="{BB962C8B-B14F-4D97-AF65-F5344CB8AC3E}">
        <p14:creationId xmlns="" xmlns:p14="http://schemas.microsoft.com/office/powerpoint/2010/main" val="271881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90000"/>
              </a:lnSpc>
            </a:pPr>
            <a:r>
              <a:rPr lang="en-US" sz="2800" dirty="0" smtClean="0"/>
              <a:t>Allow self to have whole of experiences </a:t>
            </a:r>
          </a:p>
          <a:p>
            <a:pPr lvl="1">
              <a:lnSpc>
                <a:spcPct val="90000"/>
              </a:lnSpc>
            </a:pPr>
            <a:r>
              <a:rPr lang="en-US" sz="2400" dirty="0" smtClean="0"/>
              <a:t>When doing so fosters effective action </a:t>
            </a:r>
          </a:p>
          <a:p>
            <a:pPr>
              <a:lnSpc>
                <a:spcPct val="90000"/>
              </a:lnSpc>
            </a:pPr>
            <a:r>
              <a:rPr lang="en-US" sz="2800" dirty="0" smtClean="0"/>
              <a:t>Does not mean saying “yes” to</a:t>
            </a:r>
          </a:p>
          <a:p>
            <a:pPr lvl="1">
              <a:lnSpc>
                <a:spcPct val="90000"/>
              </a:lnSpc>
            </a:pPr>
            <a:r>
              <a:rPr lang="en-US" sz="2400" dirty="0" smtClean="0"/>
              <a:t>Dangerous, unhealthy, or unproductive situations</a:t>
            </a:r>
            <a:endParaRPr lang="en-US" sz="2000" dirty="0" smtClean="0"/>
          </a:p>
          <a:p>
            <a:pPr>
              <a:lnSpc>
                <a:spcPct val="90000"/>
              </a:lnSpc>
            </a:pPr>
            <a:r>
              <a:rPr lang="en-US" sz="2800" dirty="0" smtClean="0"/>
              <a:t>Does mean saying “yes” to</a:t>
            </a:r>
          </a:p>
          <a:p>
            <a:pPr lvl="1">
              <a:lnSpc>
                <a:spcPct val="90000"/>
              </a:lnSpc>
            </a:pPr>
            <a:r>
              <a:rPr lang="en-US" sz="2400" dirty="0" smtClean="0"/>
              <a:t>Thoughts, emotions, memories, history, bodily states, behavioral dispositions </a:t>
            </a:r>
          </a:p>
          <a:p>
            <a:pPr lvl="1">
              <a:lnSpc>
                <a:spcPct val="90000"/>
              </a:lnSpc>
            </a:pPr>
            <a:r>
              <a:rPr lang="en-US" sz="2400" dirty="0" smtClean="0"/>
              <a:t>Hopelessness of struggle/control is the problem</a:t>
            </a:r>
          </a:p>
          <a:p>
            <a:pPr>
              <a:lnSpc>
                <a:spcPct val="90000"/>
              </a:lnSpc>
            </a:pPr>
            <a:r>
              <a:rPr lang="en-US" sz="2600" dirty="0" smtClean="0"/>
              <a:t>Self-compassion and self-forgiveness</a:t>
            </a:r>
          </a:p>
          <a:p>
            <a:pPr lvl="1">
              <a:lnSpc>
                <a:spcPct val="90000"/>
              </a:lnSpc>
            </a:pPr>
            <a:r>
              <a:rPr lang="en-US" sz="2400" dirty="0" smtClean="0"/>
              <a:t>Allows our pain to be transient</a:t>
            </a:r>
          </a:p>
          <a:p>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20</a:t>
            </a:fld>
            <a:endParaRPr lang="en-US"/>
          </a:p>
        </p:txBody>
      </p:sp>
    </p:spTree>
    <p:extLst>
      <p:ext uri="{BB962C8B-B14F-4D97-AF65-F5344CB8AC3E}">
        <p14:creationId xmlns="" xmlns:p14="http://schemas.microsoft.com/office/powerpoint/2010/main" val="2294006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metaphor that involves</a:t>
            </a:r>
            <a:r>
              <a:rPr lang="en-US" baseline="0" dirty="0" smtClean="0"/>
              <a:t> the journey</a:t>
            </a:r>
            <a:endParaRPr lang="en-US" dirty="0"/>
          </a:p>
        </p:txBody>
      </p:sp>
      <p:sp>
        <p:nvSpPr>
          <p:cNvPr id="4" name="Slide Number Placeholder 3"/>
          <p:cNvSpPr>
            <a:spLocks noGrp="1"/>
          </p:cNvSpPr>
          <p:nvPr>
            <p:ph type="sldNum" sz="quarter" idx="10"/>
          </p:nvPr>
        </p:nvSpPr>
        <p:spPr/>
        <p:txBody>
          <a:bodyPr/>
          <a:lstStyle/>
          <a:p>
            <a:fld id="{3DE567EF-560B-6B47-8E7F-084E2BCA5410}" type="slidenum">
              <a:rPr lang="en-US" smtClean="0"/>
              <a:pPr/>
              <a:t>23</a:t>
            </a:fld>
            <a:endParaRPr lang="en-US"/>
          </a:p>
        </p:txBody>
      </p:sp>
    </p:spTree>
    <p:extLst>
      <p:ext uri="{BB962C8B-B14F-4D97-AF65-F5344CB8AC3E}">
        <p14:creationId xmlns="" xmlns:p14="http://schemas.microsoft.com/office/powerpoint/2010/main" val="187797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1FBB9CE-1086-40DF-AFAA-2C365D55C305}" type="datetimeFigureOut">
              <a:rPr lang="en-US" smtClean="0"/>
              <a:pPr/>
              <a:t>10/3/2014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CAF33BA-1CF8-49C5-966D-6129573D4786}"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BB9CE-1086-40DF-AFAA-2C365D55C305}"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F33BA-1CF8-49C5-966D-6129573D47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BB9CE-1086-40DF-AFAA-2C365D55C305}"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F33BA-1CF8-49C5-966D-6129573D478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9EEAB769-C147-41C5-9B65-23D602D1971B}"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xmlns="" val="20728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B6FC3F97-0D0D-4BFD-AAAC-C6A4ADFA547E}" type="slidenum">
              <a:rPr lang="en-US"/>
              <a:pPr/>
              <a:t>‹#›</a:t>
            </a:fld>
            <a:endParaRPr lang="en-US"/>
          </a:p>
        </p:txBody>
      </p:sp>
    </p:spTree>
    <p:extLst>
      <p:ext uri="{BB962C8B-B14F-4D97-AF65-F5344CB8AC3E}">
        <p14:creationId xmlns:p14="http://schemas.microsoft.com/office/powerpoint/2010/main" xmlns="" val="4138372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E1848DD3-A042-458E-8EAA-AF63D2BF01D6}" type="slidenum">
              <a:rPr lang="en-US"/>
              <a:pPr/>
              <a:t>‹#›</a:t>
            </a:fld>
            <a:endParaRPr lang="en-US"/>
          </a:p>
        </p:txBody>
      </p:sp>
    </p:spTree>
    <p:extLst>
      <p:ext uri="{BB962C8B-B14F-4D97-AF65-F5344CB8AC3E}">
        <p14:creationId xmlns:p14="http://schemas.microsoft.com/office/powerpoint/2010/main" xmlns="" val="325534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FBB9CE-1086-40DF-AFAA-2C365D55C305}"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F33BA-1CF8-49C5-966D-6129573D47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BB9CE-1086-40DF-AFAA-2C365D55C305}"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F33BA-1CF8-49C5-966D-6129573D47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1FBB9CE-1086-40DF-AFAA-2C365D55C305}"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F33BA-1CF8-49C5-966D-6129573D4786}"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FBB9CE-1086-40DF-AFAA-2C365D55C305}" type="datetimeFigureOut">
              <a:rPr lang="en-US" smtClean="0"/>
              <a:pPr/>
              <a:t>10/3/2014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F33BA-1CF8-49C5-966D-6129573D47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FBB9CE-1086-40DF-AFAA-2C365D55C305}" type="datetimeFigureOut">
              <a:rPr lang="en-US" smtClean="0"/>
              <a:pPr/>
              <a:t>10/3/2014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F33BA-1CF8-49C5-966D-6129573D47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BB9CE-1086-40DF-AFAA-2C365D55C305}" type="datetimeFigureOut">
              <a:rPr lang="en-US" smtClean="0"/>
              <a:pPr/>
              <a:t>10/3/2014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F33BA-1CF8-49C5-966D-6129573D47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1FBB9CE-1086-40DF-AFAA-2C365D55C305}" type="datetimeFigureOut">
              <a:rPr lang="en-US" smtClean="0"/>
              <a:pPr/>
              <a:t>10/3/2014</a:t>
            </a:fld>
            <a:endParaRPr lang="en-US"/>
          </a:p>
        </p:txBody>
      </p:sp>
      <p:sp>
        <p:nvSpPr>
          <p:cNvPr id="7" name="Slide Number Placeholder 6"/>
          <p:cNvSpPr>
            <a:spLocks noGrp="1"/>
          </p:cNvSpPr>
          <p:nvPr>
            <p:ph type="sldNum" sz="quarter" idx="12"/>
          </p:nvPr>
        </p:nvSpPr>
        <p:spPr/>
        <p:txBody>
          <a:bodyPr/>
          <a:lstStyle/>
          <a:p>
            <a:fld id="{DCAF33BA-1CF8-49C5-966D-6129573D4786}"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BB9CE-1086-40DF-AFAA-2C365D55C305}" type="datetimeFigureOut">
              <a:rPr lang="en-US" smtClean="0"/>
              <a:pPr/>
              <a:t>10/3/2014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CAF33BA-1CF8-49C5-966D-6129573D47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1FBB9CE-1086-40DF-AFAA-2C365D55C305}" type="datetimeFigureOut">
              <a:rPr lang="en-US" smtClean="0"/>
              <a:pPr/>
              <a:t>10/3/2014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CAF33BA-1CF8-49C5-966D-6129573D47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localhost\Users\louisehayes\Dropbox\public%20adolescent%20book\words%20do%20hurt.mp4"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brainyquote.com/quotes/quotes/c/carlrogers385131.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Applying </a:t>
            </a:r>
            <a:r>
              <a:rPr lang="en-US" dirty="0" smtClean="0"/>
              <a:t>ACT for </a:t>
            </a:r>
            <a:r>
              <a:rPr lang="en-US" dirty="0" smtClean="0"/>
              <a:t>Children, Teens &amp; Families</a:t>
            </a:r>
            <a:endParaRPr lang="en-US" dirty="0"/>
          </a:p>
        </p:txBody>
      </p:sp>
      <p:sp>
        <p:nvSpPr>
          <p:cNvPr id="3" name="Subtitle 2"/>
          <p:cNvSpPr>
            <a:spLocks noGrp="1"/>
          </p:cNvSpPr>
          <p:nvPr>
            <p:ph type="subTitle" idx="1"/>
          </p:nvPr>
        </p:nvSpPr>
        <p:spPr/>
        <p:txBody>
          <a:bodyPr/>
          <a:lstStyle/>
          <a:p>
            <a:r>
              <a:rPr lang="en-US" dirty="0" smtClean="0"/>
              <a:t>Lisa W. Coyne</a:t>
            </a:r>
            <a:endParaRPr lang="en-US" dirty="0"/>
          </a:p>
        </p:txBody>
      </p:sp>
    </p:spTree>
    <p:extLst>
      <p:ext uri="{BB962C8B-B14F-4D97-AF65-F5344CB8AC3E}">
        <p14:creationId xmlns:p14="http://schemas.microsoft.com/office/powerpoint/2010/main" xmlns="" val="4267189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2546" name="Rectangle 2"/>
          <p:cNvSpPr>
            <a:spLocks noGrp="1" noChangeArrowheads="1"/>
          </p:cNvSpPr>
          <p:nvPr>
            <p:ph idx="1"/>
          </p:nvPr>
        </p:nvSpPr>
        <p:spPr>
          <a:xfrm>
            <a:off x="914400" y="1447800"/>
            <a:ext cx="7745505" cy="4457253"/>
          </a:xfrm>
        </p:spPr>
        <p:txBody>
          <a:bodyPr>
            <a:normAutofit lnSpcReduction="10000"/>
          </a:bodyPr>
          <a:lstStyle/>
          <a:p>
            <a:pPr marL="0" indent="0" algn="just" eaLnBrk="1" hangingPunct="1">
              <a:lnSpc>
                <a:spcPct val="90000"/>
              </a:lnSpc>
              <a:buFont typeface="Wingdings" pitchFamily="2" charset="2"/>
              <a:buNone/>
            </a:pPr>
            <a:endParaRPr lang="en-GB" altLang="zh-CN" sz="1500" b="1" i="1" dirty="0" smtClean="0"/>
          </a:p>
          <a:p>
            <a:pPr marL="0" indent="0" eaLnBrk="1" hangingPunct="1">
              <a:lnSpc>
                <a:spcPct val="90000"/>
              </a:lnSpc>
              <a:buFont typeface="Wingdings" pitchFamily="2" charset="2"/>
              <a:buNone/>
            </a:pPr>
            <a:endParaRPr lang="en-GB" altLang="zh-CN" sz="2800" dirty="0" smtClean="0">
              <a:latin typeface="Tahoma" pitchFamily="34" charset="0"/>
            </a:endParaRPr>
          </a:p>
          <a:p>
            <a:pPr>
              <a:lnSpc>
                <a:spcPct val="120000"/>
              </a:lnSpc>
            </a:pPr>
            <a:r>
              <a:rPr lang="en-GB" altLang="zh-CN" sz="2800" dirty="0" err="1" smtClean="0"/>
              <a:t>Defusion</a:t>
            </a:r>
            <a:r>
              <a:rPr lang="en-GB" altLang="zh-CN" sz="2800" dirty="0" smtClean="0"/>
              <a:t> is salience of verbal and nonverbal functions with no one verbal function dominating.  </a:t>
            </a:r>
          </a:p>
          <a:p>
            <a:pPr>
              <a:lnSpc>
                <a:spcPct val="120000"/>
              </a:lnSpc>
            </a:pPr>
            <a:endParaRPr lang="en-IE" altLang="zh-CN" sz="2800" dirty="0" smtClean="0"/>
          </a:p>
          <a:p>
            <a:pPr lvl="1">
              <a:lnSpc>
                <a:spcPct val="120000"/>
              </a:lnSpc>
            </a:pPr>
            <a:r>
              <a:rPr lang="en-IE" altLang="zh-CN" sz="2800" dirty="0" smtClean="0"/>
              <a:t>Elaborative, not restrictive</a:t>
            </a:r>
          </a:p>
          <a:p>
            <a:pPr lvl="1">
              <a:lnSpc>
                <a:spcPct val="120000"/>
              </a:lnSpc>
            </a:pPr>
            <a:r>
              <a:rPr lang="en-IE" altLang="zh-CN" sz="2800" dirty="0" smtClean="0"/>
              <a:t>Focus on process with content</a:t>
            </a:r>
          </a:p>
          <a:p>
            <a:pPr lvl="1">
              <a:lnSpc>
                <a:spcPct val="120000"/>
              </a:lnSpc>
            </a:pPr>
            <a:r>
              <a:rPr lang="en-IE" altLang="zh-CN" sz="2800" dirty="0" smtClean="0"/>
              <a:t>Improving tracking by reducing </a:t>
            </a:r>
            <a:r>
              <a:rPr lang="en-IE" altLang="zh-CN" sz="2800" dirty="0" err="1" smtClean="0"/>
              <a:t>pliance</a:t>
            </a:r>
            <a:endParaRPr lang="en-GB" altLang="zh-CN" dirty="0" smtClean="0"/>
          </a:p>
        </p:txBody>
      </p:sp>
      <p:sp>
        <p:nvSpPr>
          <p:cNvPr id="2" name="Title 1"/>
          <p:cNvSpPr>
            <a:spLocks noGrp="1"/>
          </p:cNvSpPr>
          <p:nvPr>
            <p:ph type="title"/>
          </p:nvPr>
        </p:nvSpPr>
        <p:spPr/>
        <p:txBody>
          <a:bodyPr/>
          <a:lstStyle/>
          <a:p>
            <a:r>
              <a:rPr lang="en-US" dirty="0" err="1" smtClean="0"/>
              <a:t>Defusion</a:t>
            </a:r>
            <a:endParaRPr lang="en-US" dirty="0"/>
          </a:p>
        </p:txBody>
      </p:sp>
    </p:spTree>
    <p:custDataLst>
      <p:tags r:id="rId1"/>
    </p:custDataLst>
    <p:extLst>
      <p:ext uri="{BB962C8B-B14F-4D97-AF65-F5344CB8AC3E}">
        <p14:creationId xmlns:p14="http://schemas.microsoft.com/office/powerpoint/2010/main" xmlns="" val="15667289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72546">
                                            <p:txEl>
                                              <p:pRg st="2" end="2"/>
                                            </p:txEl>
                                          </p:spTgt>
                                        </p:tgtEl>
                                        <p:attrNameLst>
                                          <p:attrName>style.visibility</p:attrName>
                                        </p:attrNameLst>
                                      </p:cBhvr>
                                      <p:to>
                                        <p:strVal val="visible"/>
                                      </p:to>
                                    </p:set>
                                    <p:animEffect transition="in" filter="wipe(left)">
                                      <p:cBhvr>
                                        <p:cTn id="7" dur="500"/>
                                        <p:tgtEl>
                                          <p:spTgt spid="177254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72546">
                                            <p:txEl>
                                              <p:pRg st="4" end="4"/>
                                            </p:txEl>
                                          </p:spTgt>
                                        </p:tgtEl>
                                        <p:attrNameLst>
                                          <p:attrName>style.visibility</p:attrName>
                                        </p:attrNameLst>
                                      </p:cBhvr>
                                      <p:to>
                                        <p:strVal val="visible"/>
                                      </p:to>
                                    </p:set>
                                    <p:animEffect transition="in" filter="wipe(left)">
                                      <p:cBhvr>
                                        <p:cTn id="12" dur="500"/>
                                        <p:tgtEl>
                                          <p:spTgt spid="177254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72546">
                                            <p:txEl>
                                              <p:pRg st="5" end="5"/>
                                            </p:txEl>
                                          </p:spTgt>
                                        </p:tgtEl>
                                        <p:attrNameLst>
                                          <p:attrName>style.visibility</p:attrName>
                                        </p:attrNameLst>
                                      </p:cBhvr>
                                      <p:to>
                                        <p:strVal val="visible"/>
                                      </p:to>
                                    </p:set>
                                    <p:animEffect transition="in" filter="wipe(left)">
                                      <p:cBhvr>
                                        <p:cTn id="17" dur="500"/>
                                        <p:tgtEl>
                                          <p:spTgt spid="177254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72546">
                                            <p:txEl>
                                              <p:pRg st="6" end="6"/>
                                            </p:txEl>
                                          </p:spTgt>
                                        </p:tgtEl>
                                        <p:attrNameLst>
                                          <p:attrName>style.visibility</p:attrName>
                                        </p:attrNameLst>
                                      </p:cBhvr>
                                      <p:to>
                                        <p:strVal val="visible"/>
                                      </p:to>
                                    </p:set>
                                    <p:animEffect transition="in" filter="wipe(left)">
                                      <p:cBhvr>
                                        <p:cTn id="22" dur="500"/>
                                        <p:tgtEl>
                                          <p:spTgt spid="17725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546"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Try Something</a:t>
            </a:r>
            <a:endParaRPr lang="en-US" dirty="0"/>
          </a:p>
        </p:txBody>
      </p:sp>
      <p:sp>
        <p:nvSpPr>
          <p:cNvPr id="5" name="Content Placeholder 4"/>
          <p:cNvSpPr>
            <a:spLocks noGrp="1"/>
          </p:cNvSpPr>
          <p:nvPr>
            <p:ph idx="1"/>
          </p:nvPr>
        </p:nvSpPr>
        <p:spPr/>
        <p:txBody>
          <a:bodyPr/>
          <a:lstStyle/>
          <a:p>
            <a:r>
              <a:rPr lang="en-US" dirty="0" smtClean="0"/>
              <a:t>Volunteer an</a:t>
            </a:r>
          </a:p>
          <a:p>
            <a:pPr lvl="1"/>
            <a:r>
              <a:rPr lang="en-US" dirty="0" smtClean="0"/>
              <a:t>Evaluation</a:t>
            </a:r>
          </a:p>
          <a:p>
            <a:pPr lvl="1"/>
            <a:r>
              <a:rPr lang="en-US" dirty="0" smtClean="0"/>
              <a:t>Judgment </a:t>
            </a:r>
          </a:p>
          <a:p>
            <a:pPr lvl="1"/>
            <a:r>
              <a:rPr lang="en-US" dirty="0" smtClean="0"/>
              <a:t>Reason for something</a:t>
            </a:r>
          </a:p>
          <a:p>
            <a:pPr lvl="1"/>
            <a:r>
              <a:rPr lang="en-US" dirty="0" smtClean="0"/>
              <a:t>Thought</a:t>
            </a:r>
            <a:endParaRPr lang="en-US" dirty="0"/>
          </a:p>
        </p:txBody>
      </p:sp>
    </p:spTree>
    <p:extLst>
      <p:ext uri="{BB962C8B-B14F-4D97-AF65-F5344CB8AC3E}">
        <p14:creationId xmlns="" xmlns:p14="http://schemas.microsoft.com/office/powerpoint/2010/main" val="849410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r>
              <a:rPr lang="en-US" b="1" dirty="0" err="1" smtClean="0"/>
              <a:t>Defusion</a:t>
            </a:r>
            <a:r>
              <a:rPr lang="en-US" b="1" dirty="0" smtClean="0"/>
              <a:t>: Meeting the monster under the bed</a:t>
            </a:r>
            <a:endParaRPr lang="en-US" b="1" dirty="0"/>
          </a:p>
        </p:txBody>
      </p:sp>
      <p:sp>
        <p:nvSpPr>
          <p:cNvPr id="3" name="Content Placeholder 2"/>
          <p:cNvSpPr>
            <a:spLocks noGrp="1"/>
          </p:cNvSpPr>
          <p:nvPr>
            <p:ph idx="1"/>
          </p:nvPr>
        </p:nvSpPr>
        <p:spPr/>
        <p:txBody>
          <a:bodyPr/>
          <a:lstStyle/>
          <a:p>
            <a:r>
              <a:rPr lang="en-US" dirty="0" smtClean="0"/>
              <a:t>Exercise: Let me introduce my friend…</a:t>
            </a:r>
            <a:endParaRPr lang="en-US" dirty="0"/>
          </a:p>
        </p:txBody>
      </p:sp>
      <p:pic>
        <p:nvPicPr>
          <p:cNvPr id="70658" name="Picture 2" descr="http://t2.gstatic.com/images?q=tbn:ANd9GcQJn8G8r6ydAp2lyrR_Nk2pz_zwnXkdkvfDwpJo-hFnOvs6TZa4"/>
          <p:cNvPicPr>
            <a:picLocks noChangeAspect="1" noChangeArrowheads="1"/>
          </p:cNvPicPr>
          <p:nvPr/>
        </p:nvPicPr>
        <p:blipFill>
          <a:blip r:embed="rId2" cstate="print"/>
          <a:srcRect/>
          <a:stretch>
            <a:fillRect/>
          </a:stretch>
        </p:blipFill>
        <p:spPr bwMode="auto">
          <a:xfrm>
            <a:off x="2286000" y="3173516"/>
            <a:ext cx="4419600" cy="34010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457200" y="762000"/>
            <a:ext cx="8229600" cy="1066800"/>
          </a:xfrm>
        </p:spPr>
        <p:txBody>
          <a:bodyPr>
            <a:normAutofit fontScale="90000"/>
          </a:bodyPr>
          <a:lstStyle/>
          <a:p>
            <a:r>
              <a:rPr lang="en-US" b="1" dirty="0" smtClean="0"/>
              <a:t>For Emotion Explorers</a:t>
            </a:r>
            <a:r>
              <a:rPr lang="en-US" sz="4000" b="1" dirty="0" smtClean="0"/>
              <a:t>: </a:t>
            </a:r>
            <a:r>
              <a:rPr lang="en-US" sz="4000" b="1" dirty="0"/>
              <a:t>Monsters on the </a:t>
            </a:r>
            <a:r>
              <a:rPr lang="en-US" b="1" dirty="0" smtClean="0"/>
              <a:t>Boat</a:t>
            </a:r>
            <a:endParaRPr lang="en-US" sz="4000" b="1" dirty="0"/>
          </a:p>
        </p:txBody>
      </p:sp>
      <p:sp>
        <p:nvSpPr>
          <p:cNvPr id="94211" name="Rectangle 3"/>
          <p:cNvSpPr>
            <a:spLocks noGrp="1" noChangeArrowheads="1"/>
          </p:cNvSpPr>
          <p:nvPr>
            <p:ph idx="1"/>
          </p:nvPr>
        </p:nvSpPr>
        <p:spPr>
          <a:xfrm>
            <a:off x="457200" y="1839151"/>
            <a:ext cx="8229600" cy="4325112"/>
          </a:xfrm>
        </p:spPr>
        <p:txBody>
          <a:bodyPr/>
          <a:lstStyle/>
          <a:p>
            <a:r>
              <a:rPr lang="en-US" dirty="0" smtClean="0"/>
              <a:t>Tug of War with a Monster</a:t>
            </a:r>
            <a:endParaRPr lang="en-US" dirty="0"/>
          </a:p>
        </p:txBody>
      </p:sp>
      <p:pic>
        <p:nvPicPr>
          <p:cNvPr id="6146" name="Picture 2" descr="http://t1.gstatic.com/images?q=tbn:ANd9GcRYjGNYYBLLIwstKaEZW_oSS5nAQMgmDLkXbnjpc8yM-JXc93Tes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12950" y="2584675"/>
            <a:ext cx="4798308" cy="35941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4796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b="1" dirty="0" smtClean="0"/>
              <a:t>An Example (Twohig, Hayes &amp; Berlin, 2008)</a:t>
            </a:r>
            <a:endParaRPr lang="en-US" b="1" dirty="0"/>
          </a:p>
        </p:txBody>
      </p:sp>
      <p:sp>
        <p:nvSpPr>
          <p:cNvPr id="3" name="Content Placeholder 2"/>
          <p:cNvSpPr>
            <a:spLocks noGrp="1"/>
          </p:cNvSpPr>
          <p:nvPr>
            <p:ph idx="1"/>
          </p:nvPr>
        </p:nvSpPr>
        <p:spPr>
          <a:xfrm>
            <a:off x="457200" y="2112579"/>
            <a:ext cx="8229600" cy="4325112"/>
          </a:xfrm>
        </p:spPr>
        <p:txBody>
          <a:bodyPr>
            <a:normAutofit/>
          </a:bodyPr>
          <a:lstStyle/>
          <a:p>
            <a:r>
              <a:rPr lang="en-US" sz="2400" i="1" dirty="0" smtClean="0"/>
              <a:t>We are going to play a little game with the thoughts that bother you at school.  Usually when the thoughts start to show up, you grab onto them and struggle with them.  You get really involved with them.  We are going to do something-not to make them go away-but to play with them a little differently.  We are going to make paper airplanes and use the thoughts that get in your way as the names for the planes.  We will write those thoughts on the side of the planes.</a:t>
            </a:r>
            <a:endParaRPr lang="en-US" sz="24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378372"/>
            <a:ext cx="8229600" cy="1066800"/>
          </a:xfrm>
        </p:spPr>
        <p:txBody>
          <a:bodyPr>
            <a:normAutofit/>
          </a:bodyPr>
          <a:lstStyle/>
          <a:p>
            <a:r>
              <a:rPr lang="en-US" b="1" dirty="0" smtClean="0"/>
              <a:t>Teenagers and </a:t>
            </a:r>
            <a:r>
              <a:rPr lang="en-US" b="1" dirty="0" err="1" smtClean="0"/>
              <a:t>Defusion</a:t>
            </a:r>
            <a:endParaRPr lang="en-US" b="1" dirty="0"/>
          </a:p>
        </p:txBody>
      </p:sp>
      <p:sp>
        <p:nvSpPr>
          <p:cNvPr id="3" name="Content Placeholder 2"/>
          <p:cNvSpPr>
            <a:spLocks noGrp="1"/>
          </p:cNvSpPr>
          <p:nvPr>
            <p:ph idx="1"/>
          </p:nvPr>
        </p:nvSpPr>
        <p:spPr>
          <a:xfrm>
            <a:off x="457200" y="1445172"/>
            <a:ext cx="8229600" cy="4622318"/>
          </a:xfrm>
          <a:solidFill>
            <a:schemeClr val="accent3">
              <a:lumMod val="20000"/>
              <a:lumOff val="80000"/>
            </a:schemeClr>
          </a:solidFill>
        </p:spPr>
        <p:txBody>
          <a:bodyPr>
            <a:normAutofit/>
          </a:bodyPr>
          <a:lstStyle/>
          <a:p>
            <a:r>
              <a:rPr lang="en-US" dirty="0" smtClean="0"/>
              <a:t>All processes overlaid by biological/maturational aspects of puberty and growth</a:t>
            </a:r>
          </a:p>
          <a:p>
            <a:r>
              <a:rPr lang="en-US" dirty="0" smtClean="0"/>
              <a:t>Defusion</a:t>
            </a:r>
          </a:p>
          <a:p>
            <a:pPr lvl="1"/>
            <a:r>
              <a:rPr lang="en-US" dirty="0" smtClean="0"/>
              <a:t>Increasing capacity for abstraction</a:t>
            </a:r>
          </a:p>
          <a:p>
            <a:pPr lvl="1"/>
            <a:r>
              <a:rPr lang="en-US" dirty="0" smtClean="0"/>
              <a:t>Vast range in individual differences PLUS age difference</a:t>
            </a:r>
          </a:p>
          <a:p>
            <a:pPr lvl="2"/>
            <a:r>
              <a:rPr lang="en-US" dirty="0" smtClean="0"/>
              <a:t>a 13 year old compared with an 18 year old</a:t>
            </a:r>
          </a:p>
          <a:p>
            <a:pPr lvl="1">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29909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5"/>
          <p:cNvSpPr>
            <a:spLocks noGrp="1"/>
          </p:cNvSpPr>
          <p:nvPr>
            <p:ph type="title"/>
          </p:nvPr>
        </p:nvSpPr>
        <p:spPr/>
        <p:txBody>
          <a:bodyPr/>
          <a:lstStyle/>
          <a:p>
            <a:r>
              <a:rPr lang="en-US" dirty="0" smtClean="0"/>
              <a:t>Words do hurt</a:t>
            </a:r>
            <a:endParaRPr lang="en-US" dirty="0"/>
          </a:p>
        </p:txBody>
      </p:sp>
      <p:sp>
        <p:nvSpPr>
          <p:cNvPr id="7" name="Text Placeholder 6"/>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ords are worse than Sticks and Stones.mp4">
            <a:hlinkClick r:id="" action="ppaction://media"/>
          </p:cNvPr>
          <p:cNvPicPr>
            <a:picLocks noGrp="1"/>
          </p:cNvPicPr>
          <p:nvPr>
            <p:ph idx="1"/>
            <a:videoFile r:link="rId1"/>
          </p:nvPr>
        </p:nvPicPr>
        <p:blipFill>
          <a:blip r:embed="rId4" cstate="print"/>
          <a:stretch>
            <a:fillRect/>
          </a:stretch>
        </p:blipFill>
        <p:spPr>
          <a:xfrm>
            <a:off x="1252538" y="758825"/>
            <a:ext cx="6781800" cy="508635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2932386"/>
            <a:ext cx="7772400" cy="1362075"/>
          </a:xfrm>
        </p:spPr>
        <p:txBody>
          <a:bodyPr>
            <a:normAutofit fontScale="90000"/>
          </a:bodyPr>
          <a:lstStyle/>
          <a:p>
            <a:r>
              <a:rPr lang="en-US" dirty="0" smtClean="0"/>
              <a:t>Words do hurt</a:t>
            </a:r>
            <a:br>
              <a:rPr lang="en-US" dirty="0" smtClean="0"/>
            </a:br>
            <a:r>
              <a:rPr lang="en-US" dirty="0" smtClean="0"/>
              <a:t/>
            </a:r>
            <a:br>
              <a:rPr lang="en-US" dirty="0" smtClean="0"/>
            </a:br>
            <a:r>
              <a:rPr lang="en-US" dirty="0" smtClean="0"/>
              <a:t>If you don’t belong,</a:t>
            </a:r>
            <a:br>
              <a:rPr lang="en-US" dirty="0" smtClean="0"/>
            </a:br>
            <a:r>
              <a:rPr lang="en-US" dirty="0" smtClean="0"/>
              <a:t>you don’t exist</a:t>
            </a:r>
            <a:endParaRPr lang="en-US" dirty="0"/>
          </a:p>
        </p:txBody>
      </p:sp>
      <p:sp>
        <p:nvSpPr>
          <p:cNvPr id="5" name="Text Placeholder 4"/>
          <p:cNvSpPr>
            <a:spLocks noGrp="1"/>
          </p:cNvSpPr>
          <p:nvPr>
            <p:ph type="body" idx="1"/>
          </p:nvPr>
        </p:nvSpPr>
        <p:spPr>
          <a:xfrm>
            <a:off x="722313" y="4871545"/>
            <a:ext cx="7772400" cy="1509712"/>
          </a:xfrm>
        </p:spPr>
        <p:txBody>
          <a:bodyPr/>
          <a:lstStyle/>
          <a:p>
            <a:r>
              <a:rPr lang="en-US" sz="3600" dirty="0" smtClean="0"/>
              <a:t>Zoe, 14 years</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1115"/>
            <a:ext cx="8229600" cy="1066800"/>
          </a:xfrm>
        </p:spPr>
        <p:txBody>
          <a:bodyPr/>
          <a:lstStyle/>
          <a:p>
            <a:r>
              <a:rPr lang="en-US" dirty="0" smtClean="0"/>
              <a:t>From an RFT perspective</a:t>
            </a:r>
            <a:endParaRPr lang="en-US" dirty="0"/>
          </a:p>
        </p:txBody>
      </p:sp>
      <p:sp>
        <p:nvSpPr>
          <p:cNvPr id="3" name="Content Placeholder 2"/>
          <p:cNvSpPr>
            <a:spLocks noGrp="1"/>
          </p:cNvSpPr>
          <p:nvPr>
            <p:ph idx="1"/>
          </p:nvPr>
        </p:nvSpPr>
        <p:spPr/>
        <p:txBody>
          <a:bodyPr>
            <a:normAutofit lnSpcReduction="10000"/>
          </a:bodyPr>
          <a:lstStyle/>
          <a:p>
            <a:r>
              <a:rPr lang="en-US" dirty="0" smtClean="0"/>
              <a:t>Let’s unpack first</a:t>
            </a:r>
          </a:p>
          <a:p>
            <a:r>
              <a:rPr lang="en-US" dirty="0" smtClean="0"/>
              <a:t>Rule: words are real</a:t>
            </a:r>
          </a:p>
          <a:p>
            <a:pPr lvl="1"/>
            <a:r>
              <a:rPr lang="en-US" dirty="0" smtClean="0"/>
              <a:t>The word you wrote = you=real</a:t>
            </a:r>
          </a:p>
          <a:p>
            <a:pPr lvl="1"/>
            <a:r>
              <a:rPr lang="en-US" dirty="0" smtClean="0"/>
              <a:t>That’s </a:t>
            </a:r>
            <a:r>
              <a:rPr lang="en-US" dirty="0" err="1" smtClean="0"/>
              <a:t>pliance</a:t>
            </a:r>
            <a:endParaRPr lang="en-US" dirty="0" smtClean="0"/>
          </a:p>
          <a:p>
            <a:r>
              <a:rPr lang="en-US" dirty="0" smtClean="0"/>
              <a:t>Now you are tracking!</a:t>
            </a:r>
          </a:p>
          <a:p>
            <a:pPr lvl="1"/>
            <a:r>
              <a:rPr lang="en-US" dirty="0" smtClean="0"/>
              <a:t>Noticing actual contingencies in addition to the rule</a:t>
            </a:r>
          </a:p>
          <a:p>
            <a:pPr lvl="1"/>
            <a:r>
              <a:rPr lang="en-US" dirty="0" smtClean="0"/>
              <a:t>Other stimulus functions became </a:t>
            </a:r>
            <a:r>
              <a:rPr lang="en-US" dirty="0" smtClean="0"/>
              <a:t>available</a:t>
            </a:r>
          </a:p>
          <a:p>
            <a:r>
              <a:rPr lang="en-US" b="1" dirty="0" smtClean="0"/>
              <a:t>Transformation of function</a:t>
            </a:r>
            <a:endParaRPr lang="en-US" b="1" dirty="0"/>
          </a:p>
        </p:txBody>
      </p:sp>
    </p:spTree>
    <p:extLst>
      <p:ext uri="{BB962C8B-B14F-4D97-AF65-F5344CB8AC3E}">
        <p14:creationId xmlns="" xmlns:p14="http://schemas.microsoft.com/office/powerpoint/2010/main" val="40685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Centering Meditation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50000"/>
            </a:schemeClr>
          </a:solidFill>
        </p:spPr>
        <p:txBody>
          <a:bodyPr/>
          <a:lstStyle/>
          <a:p>
            <a:r>
              <a:rPr lang="en-US" dirty="0" smtClean="0"/>
              <a:t>Acceptance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dirty="0" smtClean="0"/>
              <a:t>Acceptance</a:t>
            </a:r>
          </a:p>
        </p:txBody>
      </p:sp>
      <p:sp>
        <p:nvSpPr>
          <p:cNvPr id="99331" name="Content Placeholder 2"/>
          <p:cNvSpPr>
            <a:spLocks noGrp="1"/>
          </p:cNvSpPr>
          <p:nvPr>
            <p:ph idx="1"/>
          </p:nvPr>
        </p:nvSpPr>
        <p:spPr/>
        <p:txBody>
          <a:bodyPr/>
          <a:lstStyle/>
          <a:p>
            <a:pPr marL="0" indent="0" eaLnBrk="1" hangingPunct="1"/>
            <a:r>
              <a:rPr lang="en-US" sz="3600" dirty="0" smtClean="0"/>
              <a:t>Involves openly embracing </a:t>
            </a:r>
            <a:r>
              <a:rPr lang="en-US" sz="3600" dirty="0" smtClean="0"/>
              <a:t>one</a:t>
            </a:r>
            <a:r>
              <a:rPr lang="en-US" sz="3600" dirty="0" smtClean="0"/>
              <a:t>’</a:t>
            </a:r>
            <a:r>
              <a:rPr lang="en-US" altLang="ja-JP" sz="3600" dirty="0" smtClean="0"/>
              <a:t>s </a:t>
            </a:r>
            <a:r>
              <a:rPr lang="en-US" altLang="ja-JP" sz="3600" dirty="0" smtClean="0"/>
              <a:t>experiences, good and bad, without attempting to change them.</a:t>
            </a:r>
          </a:p>
          <a:p>
            <a:pPr lvl="1" eaLnBrk="1" hangingPunct="1"/>
            <a:r>
              <a:rPr lang="en-US" sz="3200" dirty="0" smtClean="0"/>
              <a:t>Alternative: avoidance</a:t>
            </a:r>
          </a:p>
        </p:txBody>
      </p:sp>
    </p:spTree>
    <p:extLst>
      <p:ext uri="{BB962C8B-B14F-4D97-AF65-F5344CB8AC3E}">
        <p14:creationId xmlns:p14="http://schemas.microsoft.com/office/powerpoint/2010/main" xmlns="" val="7965974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thecareerpsychologist.com/wp-content/uploads/2012/06/99399_700b.jpg"/>
          <p:cNvPicPr>
            <a:picLocks noChangeAspect="1" noChangeArrowheads="1"/>
          </p:cNvPicPr>
          <p:nvPr/>
        </p:nvPicPr>
        <p:blipFill>
          <a:blip r:embed="rId2" cstate="print"/>
          <a:srcRect/>
          <a:stretch>
            <a:fillRect/>
          </a:stretch>
        </p:blipFill>
        <p:spPr bwMode="auto">
          <a:xfrm>
            <a:off x="1981200" y="838200"/>
            <a:ext cx="5334000" cy="5638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ert-island.jpg"/>
          <p:cNvPicPr>
            <a:picLocks noChangeAspect="1"/>
          </p:cNvPicPr>
          <p:nvPr/>
        </p:nvPicPr>
        <p:blipFill>
          <a:blip r:embed="rId3" cstate="print"/>
          <a:stretch>
            <a:fillRect/>
          </a:stretch>
        </p:blipFill>
        <p:spPr>
          <a:xfrm>
            <a:off x="1371600" y="1143000"/>
            <a:ext cx="6488289" cy="4343400"/>
          </a:xfrm>
          <a:prstGeom prst="rect">
            <a:avLst/>
          </a:prstGeom>
        </p:spPr>
      </p:pic>
      <p:sp>
        <p:nvSpPr>
          <p:cNvPr id="2" name="TextBox 1"/>
          <p:cNvSpPr txBox="1"/>
          <p:nvPr/>
        </p:nvSpPr>
        <p:spPr>
          <a:xfrm>
            <a:off x="3411057" y="5718628"/>
            <a:ext cx="2791149" cy="646331"/>
          </a:xfrm>
          <a:prstGeom prst="rect">
            <a:avLst/>
          </a:prstGeom>
          <a:noFill/>
        </p:spPr>
        <p:txBody>
          <a:bodyPr wrap="none" rtlCol="0">
            <a:spAutoFit/>
          </a:bodyPr>
          <a:lstStyle/>
          <a:p>
            <a:r>
              <a:rPr lang="en-US" sz="3600" dirty="0" smtClean="0">
                <a:solidFill>
                  <a:schemeClr val="accent1"/>
                </a:solidFill>
                <a:latin typeface="+mj-lt"/>
              </a:rPr>
              <a:t>Shipwrecked</a:t>
            </a:r>
            <a:endParaRPr lang="en-US" sz="3600" dirty="0">
              <a:solidFill>
                <a:schemeClr val="accent1"/>
              </a:solidFill>
              <a:latin typeface="+mj-lt"/>
            </a:endParaRPr>
          </a:p>
        </p:txBody>
      </p:sp>
    </p:spTree>
    <p:extLst>
      <p:ext uri="{BB962C8B-B14F-4D97-AF65-F5344CB8AC3E}">
        <p14:creationId xmlns="" xmlns:p14="http://schemas.microsoft.com/office/powerpoint/2010/main" val="1881040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Emotion Adventurers</a:t>
            </a:r>
            <a:endParaRPr lang="en-US" dirty="0"/>
          </a:p>
        </p:txBody>
      </p:sp>
      <p:sp>
        <p:nvSpPr>
          <p:cNvPr id="5" name="Content Placeholder 4"/>
          <p:cNvSpPr>
            <a:spLocks noGrp="1"/>
          </p:cNvSpPr>
          <p:nvPr>
            <p:ph idx="1"/>
          </p:nvPr>
        </p:nvSpPr>
        <p:spPr/>
        <p:txBody>
          <a:bodyPr/>
          <a:lstStyle/>
          <a:p>
            <a:r>
              <a:rPr lang="en-US" dirty="0" smtClean="0"/>
              <a:t>Invitation to join the expedition</a:t>
            </a:r>
            <a:endParaRPr lang="en-US" dirty="0"/>
          </a:p>
        </p:txBody>
      </p:sp>
      <p:pic>
        <p:nvPicPr>
          <p:cNvPr id="1026" name="Picture 2" descr="http://t0.gstatic.com/images?q=tbn:ANd9GcQIOxtoVJ0xifLp-QIb9jLJeD_AYdIA6d9GG78lRu8n9U8X-msjY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3773" y="3218542"/>
            <a:ext cx="6067198" cy="27511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79204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a:t>
            </a:r>
            <a:endParaRPr lang="en-US" dirty="0"/>
          </a:p>
        </p:txBody>
      </p:sp>
      <p:sp>
        <p:nvSpPr>
          <p:cNvPr id="3" name="Content Placeholder 2"/>
          <p:cNvSpPr>
            <a:spLocks noGrp="1"/>
          </p:cNvSpPr>
          <p:nvPr>
            <p:ph idx="1"/>
          </p:nvPr>
        </p:nvSpPr>
        <p:spPr>
          <a:xfrm>
            <a:off x="838200" y="990600"/>
            <a:ext cx="7848600" cy="4525963"/>
          </a:xfrm>
        </p:spPr>
        <p:txBody>
          <a:bodyPr/>
          <a:lstStyle/>
          <a:p>
            <a:r>
              <a:rPr lang="en-US" dirty="0" smtClean="0"/>
              <a:t>“Stand and Say ‘And’ ” Strategy</a:t>
            </a:r>
            <a:endParaRPr lang="en-US" dirty="0"/>
          </a:p>
        </p:txBody>
      </p:sp>
      <p:pic>
        <p:nvPicPr>
          <p:cNvPr id="5122" name="Picture 2" descr="http://www.child-advocate.ri.gov/img/content/child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0400" y="2189018"/>
            <a:ext cx="2743200" cy="40874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4996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1066800"/>
          </a:xfrm>
        </p:spPr>
        <p:txBody>
          <a:bodyPr/>
          <a:lstStyle/>
          <a:p>
            <a:r>
              <a:rPr lang="en-US" dirty="0" smtClean="0"/>
              <a:t>Acceptance for Teens</a:t>
            </a:r>
            <a:endParaRPr lang="en-US" dirty="0"/>
          </a:p>
        </p:txBody>
      </p:sp>
      <p:sp>
        <p:nvSpPr>
          <p:cNvPr id="3" name="Content Placeholder 2"/>
          <p:cNvSpPr>
            <a:spLocks noGrp="1"/>
          </p:cNvSpPr>
          <p:nvPr>
            <p:ph idx="1"/>
          </p:nvPr>
        </p:nvSpPr>
        <p:spPr/>
        <p:txBody>
          <a:bodyPr/>
          <a:lstStyle/>
          <a:p>
            <a:endParaRPr lang="en-US"/>
          </a:p>
        </p:txBody>
      </p:sp>
      <p:pic>
        <p:nvPicPr>
          <p:cNvPr id="145410" name="Picture 2" descr="http://3.bp.blogspot.com/_N6PzeJYV4p4/TMDu_cqXMFI/AAAAAAAAALY/O9r_zODuI9s/s1600/The_Broken_Mirror_RETOO.jpg"/>
          <p:cNvPicPr>
            <a:picLocks noChangeAspect="1" noChangeArrowheads="1"/>
          </p:cNvPicPr>
          <p:nvPr/>
        </p:nvPicPr>
        <p:blipFill>
          <a:blip r:embed="rId3" cstate="print"/>
          <a:srcRect/>
          <a:stretch>
            <a:fillRect/>
          </a:stretch>
        </p:blipFill>
        <p:spPr bwMode="auto">
          <a:xfrm>
            <a:off x="1904999" y="1676400"/>
            <a:ext cx="4757057" cy="474516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066800"/>
          </a:xfrm>
        </p:spPr>
        <p:txBody>
          <a:bodyPr>
            <a:normAutofit fontScale="90000"/>
          </a:bodyPr>
          <a:lstStyle/>
          <a:p>
            <a:r>
              <a:rPr lang="en-US" b="1" dirty="0" smtClean="0"/>
              <a:t>Acceptance: An Example with Teens (Greco et al. 2008) </a:t>
            </a:r>
            <a:endParaRPr lang="en-US" b="1" dirty="0"/>
          </a:p>
        </p:txBody>
      </p:sp>
      <p:sp>
        <p:nvSpPr>
          <p:cNvPr id="3" name="Content Placeholder 2"/>
          <p:cNvSpPr>
            <a:spLocks noGrp="1"/>
          </p:cNvSpPr>
          <p:nvPr>
            <p:ph idx="1"/>
          </p:nvPr>
        </p:nvSpPr>
        <p:spPr>
          <a:xfrm>
            <a:off x="457200" y="1939159"/>
            <a:ext cx="8229600" cy="4325112"/>
          </a:xfrm>
          <a:solidFill>
            <a:schemeClr val="accent3">
              <a:lumMod val="20000"/>
              <a:lumOff val="80000"/>
            </a:schemeClr>
          </a:solidFill>
        </p:spPr>
        <p:txBody>
          <a:bodyPr>
            <a:normAutofit fontScale="85000" lnSpcReduction="20000"/>
          </a:bodyPr>
          <a:lstStyle/>
          <a:p>
            <a:r>
              <a:rPr lang="en-US" i="1" dirty="0" smtClean="0"/>
              <a:t>See if you can notice, perhaps for the first time, the fact that there is an amazing human being behind those eyes.  There is a human being in there who knows what it is like to feel joy and sorrow; who knows what it is like to love and to suffer deeply.  At some point, she may even have considered taking her own life to escape all of life’s miseries. And yet, here she is…behind those eyes, looking back at you.  See if you can connect with the extraordinary fact that this human being has been with you through it all…the heartaches and sorrows, the happiness and joys.  And she’s still here, sitting with you and for you right now.  As best you can, try to stay connected and present with this human being, the person behind those eyes.  If you find yourself trying to hide or avoid her, then gently, lovingly, lower the shield, take off the mask, and bring yourself back to right here, right now with the human being in the mirror.</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Acceptance for Parents</a:t>
            </a:r>
            <a:endParaRPr lang="en-US" dirty="0"/>
          </a:p>
        </p:txBody>
      </p:sp>
      <p:sp>
        <p:nvSpPr>
          <p:cNvPr id="3" name="Content Placeholder 2"/>
          <p:cNvSpPr>
            <a:spLocks noGrp="1"/>
          </p:cNvSpPr>
          <p:nvPr>
            <p:ph idx="1"/>
          </p:nvPr>
        </p:nvSpPr>
        <p:spPr/>
        <p:txBody>
          <a:bodyPr/>
          <a:lstStyle/>
          <a:p>
            <a:endParaRPr lang="en-US"/>
          </a:p>
        </p:txBody>
      </p:sp>
      <p:pic>
        <p:nvPicPr>
          <p:cNvPr id="144386" name="Picture 2" descr="http://graphics8.nytimes.com/images/2009/09/15/health/mind_large.jpg"/>
          <p:cNvPicPr>
            <a:picLocks noChangeAspect="1" noChangeArrowheads="1"/>
          </p:cNvPicPr>
          <p:nvPr/>
        </p:nvPicPr>
        <p:blipFill>
          <a:blip r:embed="rId2" cstate="print"/>
          <a:srcRect/>
          <a:stretch>
            <a:fillRect/>
          </a:stretch>
        </p:blipFill>
        <p:spPr bwMode="auto">
          <a:xfrm>
            <a:off x="6186590" y="792199"/>
            <a:ext cx="2746953" cy="5782337"/>
          </a:xfrm>
          <a:prstGeom prst="rect">
            <a:avLst/>
          </a:prstGeom>
          <a:noFill/>
        </p:spPr>
      </p:pic>
      <p:pic>
        <p:nvPicPr>
          <p:cNvPr id="144388" name="Picture 4" descr="mom-rage"/>
          <p:cNvPicPr>
            <a:picLocks noChangeAspect="1" noChangeArrowheads="1"/>
          </p:cNvPicPr>
          <p:nvPr/>
        </p:nvPicPr>
        <p:blipFill>
          <a:blip r:embed="rId3" cstate="print"/>
          <a:srcRect/>
          <a:stretch>
            <a:fillRect/>
          </a:stretch>
        </p:blipFill>
        <p:spPr bwMode="auto">
          <a:xfrm>
            <a:off x="457200" y="2823029"/>
            <a:ext cx="5448300" cy="311331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an RFT Perspective</a:t>
            </a:r>
            <a:endParaRPr lang="en-US" dirty="0"/>
          </a:p>
        </p:txBody>
      </p:sp>
      <p:sp>
        <p:nvSpPr>
          <p:cNvPr id="3" name="Content Placeholder 2"/>
          <p:cNvSpPr>
            <a:spLocks noGrp="1"/>
          </p:cNvSpPr>
          <p:nvPr>
            <p:ph idx="1"/>
          </p:nvPr>
        </p:nvSpPr>
        <p:spPr/>
        <p:txBody>
          <a:bodyPr/>
          <a:lstStyle/>
          <a:p>
            <a:r>
              <a:rPr lang="en-US" dirty="0" smtClean="0"/>
              <a:t>Transformation of stimulus functions</a:t>
            </a:r>
          </a:p>
          <a:p>
            <a:pPr lvl="1"/>
            <a:r>
              <a:rPr lang="en-US" dirty="0" smtClean="0"/>
              <a:t>I can have the thought without being the thought</a:t>
            </a:r>
          </a:p>
          <a:p>
            <a:pPr lvl="1"/>
            <a:r>
              <a:rPr lang="en-US" dirty="0" smtClean="0"/>
              <a:t>I can choose to follow the “rule” or not</a:t>
            </a:r>
          </a:p>
          <a:p>
            <a:pPr lvl="1"/>
            <a:r>
              <a:rPr lang="en-US" dirty="0" smtClean="0"/>
              <a:t>The thought doesn’t trigger action as a “have to”</a:t>
            </a:r>
            <a:endParaRPr lang="en-US" dirty="0"/>
          </a:p>
        </p:txBody>
      </p:sp>
    </p:spTree>
    <p:extLst>
      <p:ext uri="{BB962C8B-B14F-4D97-AF65-F5344CB8AC3E}">
        <p14:creationId xmlns="" xmlns:p14="http://schemas.microsoft.com/office/powerpoint/2010/main" val="3257631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066800"/>
          </a:xfrm>
        </p:spPr>
        <p:txBody>
          <a:bodyPr>
            <a:normAutofit fontScale="90000"/>
          </a:bodyPr>
          <a:lstStyle/>
          <a:p>
            <a:r>
              <a:rPr lang="en-US" b="1" dirty="0" smtClean="0"/>
              <a:t>Ways of Being Exercise for Therapists</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1600200"/>
            <a:ext cx="6637468" cy="1362075"/>
          </a:xfrm>
        </p:spPr>
        <p:txBody>
          <a:bodyPr>
            <a:normAutofit fontScale="90000"/>
          </a:bodyPr>
          <a:lstStyle/>
          <a:p>
            <a:r>
              <a:rPr lang="en-US" dirty="0" smtClean="0"/>
              <a:t>Commitment and Behavior Change Processes</a:t>
            </a:r>
            <a:endParaRPr lang="en-US" dirty="0"/>
          </a:p>
        </p:txBody>
      </p:sp>
      <p:sp>
        <p:nvSpPr>
          <p:cNvPr id="5" name="Text Placeholder 4"/>
          <p:cNvSpPr>
            <a:spLocks noGrp="1"/>
          </p:cNvSpPr>
          <p:nvPr>
            <p:ph type="body" idx="1"/>
          </p:nvPr>
        </p:nvSpPr>
        <p:spPr/>
        <p:txBody>
          <a:bodyPr/>
          <a:lstStyle/>
          <a:p>
            <a:endParaRPr lang="en-US"/>
          </a:p>
        </p:txBody>
      </p:sp>
      <p:pic>
        <p:nvPicPr>
          <p:cNvPr id="8194" name="Picture 2" descr="http://t3.gstatic.com/images?q=tbn:ANd9GcRNAZ0wHNxe97-gf9refkWagJQVOdFmeMno6lubHY9nyeu1g9XFP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5575" y="3722947"/>
            <a:ext cx="3240768" cy="236576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362607"/>
            <a:ext cx="8229600" cy="1066800"/>
          </a:xfrm>
        </p:spPr>
        <p:txBody>
          <a:bodyPr/>
          <a:lstStyle/>
          <a:p>
            <a:r>
              <a:rPr lang="en-US" b="1" dirty="0" smtClean="0"/>
              <a:t>ACT with Kids: Follow Your Heart</a:t>
            </a:r>
            <a:endParaRPr lang="en-US"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180188309"/>
              </p:ext>
            </p:extLst>
          </p:nvPr>
        </p:nvGraphicFramePr>
        <p:xfrm>
          <a:off x="457200" y="16764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448889" y="2004899"/>
            <a:ext cx="1605216" cy="643254"/>
          </a:xfrm>
          <a:prstGeom prst="rect">
            <a:avLst/>
          </a:prstGeom>
          <a:noFill/>
        </p:spPr>
        <p:txBody>
          <a:bodyPr wrap="square" rtlCol="0">
            <a:spAutoFit/>
          </a:bodyPr>
          <a:lstStyle/>
          <a:p>
            <a:pPr algn="ctr"/>
            <a:r>
              <a:rPr lang="en-US" dirty="0" smtClean="0">
                <a:solidFill>
                  <a:schemeClr val="accent2">
                    <a:lumMod val="60000"/>
                    <a:lumOff val="40000"/>
                  </a:schemeClr>
                </a:solidFill>
              </a:rPr>
              <a:t>Acceptance Defusion</a:t>
            </a:r>
            <a:endParaRPr lang="en-US" dirty="0">
              <a:solidFill>
                <a:schemeClr val="accent2">
                  <a:lumMod val="60000"/>
                  <a:lumOff val="40000"/>
                </a:schemeClr>
              </a:solidFill>
            </a:endParaRPr>
          </a:p>
        </p:txBody>
      </p:sp>
      <p:sp>
        <p:nvSpPr>
          <p:cNvPr id="6" name="TextBox 5"/>
          <p:cNvSpPr txBox="1"/>
          <p:nvPr/>
        </p:nvSpPr>
        <p:spPr>
          <a:xfrm>
            <a:off x="3386375" y="6000750"/>
            <a:ext cx="2535454" cy="646331"/>
          </a:xfrm>
          <a:prstGeom prst="rect">
            <a:avLst/>
          </a:prstGeom>
          <a:noFill/>
        </p:spPr>
        <p:txBody>
          <a:bodyPr wrap="square" rtlCol="0">
            <a:spAutoFit/>
          </a:bodyPr>
          <a:lstStyle/>
          <a:p>
            <a:pPr algn="ctr"/>
            <a:r>
              <a:rPr lang="en-US" dirty="0" smtClean="0"/>
              <a:t>Values</a:t>
            </a:r>
          </a:p>
          <a:p>
            <a:pPr algn="ctr"/>
            <a:r>
              <a:rPr lang="en-US" dirty="0" smtClean="0"/>
              <a:t>Committed Action</a:t>
            </a:r>
            <a:endParaRPr lang="en-US" dirty="0"/>
          </a:p>
        </p:txBody>
      </p:sp>
      <p:sp>
        <p:nvSpPr>
          <p:cNvPr id="3" name="TextBox 2"/>
          <p:cNvSpPr txBox="1"/>
          <p:nvPr/>
        </p:nvSpPr>
        <p:spPr>
          <a:xfrm>
            <a:off x="798286" y="2004899"/>
            <a:ext cx="1888659" cy="646331"/>
          </a:xfrm>
          <a:prstGeom prst="rect">
            <a:avLst/>
          </a:prstGeom>
          <a:noFill/>
        </p:spPr>
        <p:txBody>
          <a:bodyPr wrap="none" rtlCol="0">
            <a:spAutoFit/>
          </a:bodyPr>
          <a:lstStyle/>
          <a:p>
            <a:pPr algn="ctr"/>
            <a:r>
              <a:rPr lang="en-US" dirty="0" smtClean="0">
                <a:solidFill>
                  <a:schemeClr val="accent2">
                    <a:lumMod val="60000"/>
                    <a:lumOff val="40000"/>
                  </a:schemeClr>
                </a:solidFill>
              </a:rPr>
              <a:t>Present Moment</a:t>
            </a:r>
          </a:p>
          <a:p>
            <a:pPr algn="ctr"/>
            <a:r>
              <a:rPr lang="en-US" dirty="0" smtClean="0">
                <a:solidFill>
                  <a:schemeClr val="accent2">
                    <a:lumMod val="60000"/>
                    <a:lumOff val="40000"/>
                  </a:schemeClr>
                </a:solidFill>
              </a:rPr>
              <a:t>Self As Context</a:t>
            </a:r>
            <a:endParaRPr lang="en-US" dirty="0">
              <a:solidFill>
                <a:schemeClr val="accent2">
                  <a:lumMod val="60000"/>
                  <a:lumOff val="40000"/>
                </a:schemeClr>
              </a:solidFill>
            </a:endParaRPr>
          </a:p>
        </p:txBody>
      </p:sp>
    </p:spTree>
    <p:extLst>
      <p:ext uri="{BB962C8B-B14F-4D97-AF65-F5344CB8AC3E}">
        <p14:creationId xmlns="" xmlns:p14="http://schemas.microsoft.com/office/powerpoint/2010/main" val="3863655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p:spPr>
        <p:txBody>
          <a:bodyPr/>
          <a:lstStyle/>
          <a:p>
            <a:r>
              <a:rPr lang="en-US" dirty="0" smtClean="0"/>
              <a:t>Valuing</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I had only one day left, how would I spend it?</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304800" y="457200"/>
            <a:ext cx="8229600" cy="1066800"/>
          </a:xfrm>
        </p:spPr>
        <p:txBody>
          <a:bodyPr>
            <a:normAutofit fontScale="90000"/>
          </a:bodyPr>
          <a:lstStyle/>
          <a:p>
            <a:r>
              <a:rPr lang="en-US" b="1" dirty="0" smtClean="0"/>
              <a:t>Emotion Adventurers: </a:t>
            </a:r>
            <a:r>
              <a:rPr lang="en-US" b="1" dirty="0"/>
              <a:t>Making a Compass</a:t>
            </a:r>
          </a:p>
        </p:txBody>
      </p:sp>
      <p:sp>
        <p:nvSpPr>
          <p:cNvPr id="76803" name="Rectangle 3"/>
          <p:cNvSpPr>
            <a:spLocks noGrp="1" noChangeArrowheads="1"/>
          </p:cNvSpPr>
          <p:nvPr>
            <p:ph idx="1"/>
          </p:nvPr>
        </p:nvSpPr>
        <p:spPr>
          <a:xfrm>
            <a:off x="533400" y="1524000"/>
            <a:ext cx="8229600" cy="5105400"/>
          </a:xfrm>
        </p:spPr>
        <p:txBody>
          <a:bodyPr>
            <a:normAutofit/>
          </a:bodyPr>
          <a:lstStyle/>
          <a:p>
            <a:pPr>
              <a:lnSpc>
                <a:spcPct val="90000"/>
              </a:lnSpc>
            </a:pPr>
            <a:r>
              <a:rPr lang="en-US" dirty="0"/>
              <a:t>Valuing: What do you want your life to be about</a:t>
            </a:r>
            <a:r>
              <a:rPr lang="en-US" dirty="0" smtClean="0"/>
              <a:t>?</a:t>
            </a:r>
          </a:p>
          <a:p>
            <a:pPr lvl="1">
              <a:lnSpc>
                <a:spcPct val="90000"/>
              </a:lnSpc>
            </a:pPr>
            <a:r>
              <a:rPr lang="en-US" dirty="0" smtClean="0"/>
              <a:t>I want to feel less worried…</a:t>
            </a:r>
            <a:endParaRPr lang="en-US" dirty="0"/>
          </a:p>
          <a:p>
            <a:pPr lvl="1">
              <a:lnSpc>
                <a:spcPct val="90000"/>
              </a:lnSpc>
            </a:pPr>
            <a:r>
              <a:rPr lang="en-US" dirty="0"/>
              <a:t>Difference from goal-setting</a:t>
            </a:r>
          </a:p>
          <a:p>
            <a:pPr lvl="1">
              <a:lnSpc>
                <a:spcPct val="90000"/>
              </a:lnSpc>
            </a:pPr>
            <a:r>
              <a:rPr lang="en-US" dirty="0"/>
              <a:t>Kids and material things</a:t>
            </a:r>
          </a:p>
          <a:p>
            <a:pPr>
              <a:lnSpc>
                <a:spcPct val="90000"/>
              </a:lnSpc>
            </a:pPr>
            <a:r>
              <a:rPr lang="en-US" dirty="0"/>
              <a:t>Identifying behaviors that take you in a valued direction</a:t>
            </a:r>
          </a:p>
          <a:p>
            <a:pPr lvl="1">
              <a:lnSpc>
                <a:spcPct val="90000"/>
              </a:lnSpc>
            </a:pPr>
            <a:r>
              <a:rPr lang="en-US" dirty="0"/>
              <a:t>May only be able to identify </a:t>
            </a:r>
            <a:endParaRPr lang="en-US" dirty="0" smtClean="0"/>
          </a:p>
          <a:p>
            <a:pPr lvl="1">
              <a:lnSpc>
                <a:spcPct val="90000"/>
              </a:lnSpc>
            </a:pPr>
            <a:r>
              <a:rPr lang="en-US" dirty="0" smtClean="0"/>
              <a:t>behaviors </a:t>
            </a:r>
            <a:r>
              <a:rPr lang="en-US" dirty="0"/>
              <a:t>that DON’T </a:t>
            </a:r>
          </a:p>
          <a:p>
            <a:pPr>
              <a:lnSpc>
                <a:spcPct val="90000"/>
              </a:lnSpc>
            </a:pPr>
            <a:r>
              <a:rPr lang="en-US" dirty="0"/>
              <a:t>Learning the discrimination</a:t>
            </a:r>
          </a:p>
          <a:p>
            <a:pPr lvl="1">
              <a:lnSpc>
                <a:spcPct val="90000"/>
              </a:lnSpc>
            </a:pPr>
            <a:r>
              <a:rPr lang="en-US" dirty="0"/>
              <a:t>Taught experientially</a:t>
            </a:r>
          </a:p>
          <a:p>
            <a:pPr lvl="1">
              <a:lnSpc>
                <a:spcPct val="90000"/>
              </a:lnSpc>
            </a:pPr>
            <a:r>
              <a:rPr lang="en-US" dirty="0"/>
              <a:t>If something hurts, </a:t>
            </a:r>
            <a:endParaRPr lang="en-US" dirty="0" smtClean="0"/>
          </a:p>
          <a:p>
            <a:pPr lvl="1">
              <a:lnSpc>
                <a:spcPct val="90000"/>
              </a:lnSpc>
              <a:buNone/>
            </a:pPr>
            <a:r>
              <a:rPr lang="en-US" dirty="0" smtClean="0"/>
              <a:t>	there’s </a:t>
            </a:r>
            <a:r>
              <a:rPr lang="en-US" dirty="0"/>
              <a:t>a value there</a:t>
            </a:r>
          </a:p>
          <a:p>
            <a:pPr lvl="1">
              <a:lnSpc>
                <a:spcPct val="90000"/>
              </a:lnSpc>
            </a:pPr>
            <a:endParaRPr lang="en-US" dirty="0"/>
          </a:p>
        </p:txBody>
      </p:sp>
      <p:pic>
        <p:nvPicPr>
          <p:cNvPr id="5123" name="Picture 3" descr="C:\Documents and Settings\lcoyne\Local Settings\Temporary Internet Files\Content.IE5\UY43I8LD\MP900442358[1].jpg"/>
          <p:cNvPicPr>
            <a:picLocks noChangeAspect="1" noChangeArrowheads="1"/>
          </p:cNvPicPr>
          <p:nvPr/>
        </p:nvPicPr>
        <p:blipFill>
          <a:blip r:embed="rId3" cstate="print"/>
          <a:srcRect/>
          <a:stretch>
            <a:fillRect/>
          </a:stretch>
        </p:blipFill>
        <p:spPr bwMode="auto">
          <a:xfrm>
            <a:off x="5867400" y="4038600"/>
            <a:ext cx="2446880" cy="2133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533400" y="838200"/>
            <a:ext cx="8229600" cy="1066800"/>
          </a:xfrm>
        </p:spPr>
        <p:txBody>
          <a:bodyPr>
            <a:normAutofit fontScale="90000"/>
          </a:bodyPr>
          <a:lstStyle/>
          <a:p>
            <a:r>
              <a:rPr lang="en-US" dirty="0" smtClean="0"/>
              <a:t>For Emotion </a:t>
            </a:r>
            <a:br>
              <a:rPr lang="en-US" dirty="0" smtClean="0"/>
            </a:br>
            <a:r>
              <a:rPr lang="en-US" dirty="0" smtClean="0"/>
              <a:t>Adventurers:</a:t>
            </a:r>
            <a:br>
              <a:rPr lang="en-US" dirty="0" smtClean="0"/>
            </a:br>
            <a:r>
              <a:rPr lang="en-US" dirty="0" smtClean="0"/>
              <a:t>Making Your Compass</a:t>
            </a:r>
            <a:endParaRPr lang="en-US" dirty="0"/>
          </a:p>
        </p:txBody>
      </p:sp>
      <p:sp>
        <p:nvSpPr>
          <p:cNvPr id="93187" name="Rectangle 3"/>
          <p:cNvSpPr>
            <a:spLocks noGrp="1" noChangeArrowheads="1"/>
          </p:cNvSpPr>
          <p:nvPr>
            <p:ph idx="1"/>
          </p:nvPr>
        </p:nvSpPr>
        <p:spPr/>
        <p:txBody>
          <a:bodyPr>
            <a:normAutofit lnSpcReduction="10000"/>
          </a:bodyPr>
          <a:lstStyle/>
          <a:p>
            <a:pPr marL="109728" indent="0">
              <a:buNone/>
            </a:pPr>
            <a:r>
              <a:rPr lang="en-US" dirty="0" smtClean="0"/>
              <a:t>North is:_____________</a:t>
            </a:r>
          </a:p>
          <a:p>
            <a:pPr marL="109728" indent="0">
              <a:buNone/>
            </a:pPr>
            <a:endParaRPr lang="en-US" dirty="0"/>
          </a:p>
          <a:p>
            <a:pPr marL="109728" indent="0">
              <a:buNone/>
            </a:pPr>
            <a:r>
              <a:rPr lang="en-US" dirty="0" smtClean="0"/>
              <a:t>Things that help me go North:</a:t>
            </a:r>
          </a:p>
          <a:p>
            <a:pPr marL="109728" indent="0">
              <a:buNone/>
            </a:pPr>
            <a:r>
              <a:rPr lang="en-US" dirty="0" smtClean="0"/>
              <a:t>___________________</a:t>
            </a:r>
          </a:p>
          <a:p>
            <a:pPr marL="109728" indent="0">
              <a:buNone/>
            </a:pPr>
            <a:r>
              <a:rPr lang="en-US" dirty="0" smtClean="0"/>
              <a:t>___________________</a:t>
            </a:r>
          </a:p>
          <a:p>
            <a:pPr marL="109728" indent="0">
              <a:buNone/>
            </a:pPr>
            <a:r>
              <a:rPr lang="en-US" dirty="0" smtClean="0"/>
              <a:t>Things that head me South:</a:t>
            </a:r>
          </a:p>
          <a:p>
            <a:pPr marL="109728" indent="0">
              <a:buNone/>
            </a:pPr>
            <a:r>
              <a:rPr lang="en-US" dirty="0" smtClean="0"/>
              <a:t>___________________</a:t>
            </a:r>
          </a:p>
          <a:p>
            <a:pPr marL="109728" indent="0">
              <a:buNone/>
            </a:pPr>
            <a:r>
              <a:rPr lang="en-US" dirty="0" smtClean="0"/>
              <a:t>___________________</a:t>
            </a:r>
          </a:p>
        </p:txBody>
      </p:sp>
      <p:pic>
        <p:nvPicPr>
          <p:cNvPr id="93188" name="Picture 4" descr="j0293746"/>
          <p:cNvPicPr>
            <a:picLocks noChangeAspect="1" noChangeArrowheads="1"/>
          </p:cNvPicPr>
          <p:nvPr/>
        </p:nvPicPr>
        <p:blipFill>
          <a:blip r:embed="rId3" cstate="print"/>
          <a:srcRect/>
          <a:stretch>
            <a:fillRect/>
          </a:stretch>
        </p:blipFill>
        <p:spPr bwMode="auto">
          <a:xfrm>
            <a:off x="5410200" y="3657600"/>
            <a:ext cx="3242161" cy="2743200"/>
          </a:xfrm>
          <a:prstGeom prst="rect">
            <a:avLst/>
          </a:prstGeom>
          <a:noFill/>
        </p:spPr>
      </p:pic>
    </p:spTree>
    <p:extLst>
      <p:ext uri="{BB962C8B-B14F-4D97-AF65-F5344CB8AC3E}">
        <p14:creationId xmlns="" xmlns:p14="http://schemas.microsoft.com/office/powerpoint/2010/main" val="1553463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1828800"/>
            <a:ext cx="7024744" cy="1143000"/>
          </a:xfrm>
        </p:spPr>
        <p:txBody>
          <a:bodyPr>
            <a:noAutofit/>
          </a:bodyPr>
          <a:lstStyle/>
          <a:p>
            <a:r>
              <a:rPr lang="en-US" sz="4400" dirty="0" smtClean="0"/>
              <a:t>The Bulls' Eye Values Assessment: A Therapeutic Adaptation for Youth</a:t>
            </a:r>
          </a:p>
        </p:txBody>
      </p:sp>
      <p:sp>
        <p:nvSpPr>
          <p:cNvPr id="3" name="Content Placeholder 2"/>
          <p:cNvSpPr>
            <a:spLocks noGrp="1"/>
          </p:cNvSpPr>
          <p:nvPr>
            <p:ph idx="1"/>
          </p:nvPr>
        </p:nvSpPr>
        <p:spPr>
          <a:xfrm>
            <a:off x="457200" y="3163824"/>
            <a:ext cx="8229600" cy="4325112"/>
          </a:xfrm>
        </p:spPr>
        <p:txBody>
          <a:bodyPr/>
          <a:lstStyle/>
          <a:p>
            <a:pPr>
              <a:defRPr/>
            </a:pPr>
            <a:r>
              <a:rPr lang="en-US" dirty="0" smtClean="0"/>
              <a:t>Originally it was an experiential exercise in 'ACT for Kids'; 10-session ACT protocol for young children (Murrell &amp; Wilson, 2002). </a:t>
            </a:r>
          </a:p>
          <a:p>
            <a:pPr>
              <a:defRPr/>
            </a:pPr>
            <a:r>
              <a:rPr lang="en-US" dirty="0" smtClean="0"/>
              <a:t>Purpose: </a:t>
            </a:r>
          </a:p>
          <a:p>
            <a:pPr lvl="1">
              <a:defRPr/>
            </a:pPr>
            <a:r>
              <a:rPr lang="en-US" dirty="0" smtClean="0"/>
              <a:t>1) helps children identify their values.</a:t>
            </a:r>
          </a:p>
          <a:p>
            <a:pPr lvl="1">
              <a:defRPr/>
            </a:pPr>
            <a:r>
              <a:rPr lang="en-US" dirty="0" smtClean="0"/>
              <a:t>2) measures how consistently children were living in accordance with their values.</a:t>
            </a:r>
          </a:p>
          <a:p>
            <a:pPr lvl="1" indent="-742950">
              <a:buFontTx/>
              <a:buNone/>
              <a:defRPr/>
            </a:pPr>
            <a:endParaRPr lang="en-US" dirty="0"/>
          </a:p>
        </p:txBody>
      </p:sp>
    </p:spTree>
    <p:extLst>
      <p:ext uri="{BB962C8B-B14F-4D97-AF65-F5344CB8AC3E}">
        <p14:creationId xmlns="" xmlns:p14="http://schemas.microsoft.com/office/powerpoint/2010/main" val="677742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22250" y="549275"/>
            <a:ext cx="8699500" cy="822325"/>
          </a:xfrm>
        </p:spPr>
        <p:txBody>
          <a:bodyPr lIns="0" tIns="0" rIns="0" bIns="0" anchor="t"/>
          <a:lstStyle/>
          <a:p>
            <a:pPr>
              <a:lnSpc>
                <a:spcPct val="95000"/>
              </a:lnSpc>
            </a:pPr>
            <a:r>
              <a:rPr lang="en-US" sz="3900" smtClean="0">
                <a:solidFill>
                  <a:srgbClr val="6A9121"/>
                </a:solidFill>
                <a:latin typeface="Trebuchet MS" pitchFamily="34" charset="0"/>
              </a:rPr>
              <a:t>Experiential Bull's Eye</a:t>
            </a:r>
          </a:p>
        </p:txBody>
      </p:sp>
      <p:sp>
        <p:nvSpPr>
          <p:cNvPr id="6147" name="Rectangle 2"/>
          <p:cNvSpPr>
            <a:spLocks noGrp="1" noChangeArrowheads="1"/>
          </p:cNvSpPr>
          <p:nvPr>
            <p:ph idx="1"/>
          </p:nvPr>
        </p:nvSpPr>
        <p:spPr>
          <a:xfrm>
            <a:off x="401638" y="1646238"/>
            <a:ext cx="8329612" cy="4940300"/>
          </a:xfrm>
        </p:spPr>
        <p:txBody>
          <a:bodyPr lIns="0" tIns="0" rIns="0" bIns="0"/>
          <a:lstStyle/>
          <a:p>
            <a:pPr marL="0" indent="0">
              <a:lnSpc>
                <a:spcPct val="95000"/>
              </a:lnSpc>
              <a:spcBef>
                <a:spcPct val="0"/>
              </a:spcBef>
              <a:buFontTx/>
              <a:buNone/>
            </a:pPr>
            <a:endParaRPr lang="en-US" sz="2400" smtClean="0">
              <a:solidFill>
                <a:srgbClr val="000000"/>
              </a:solidFill>
            </a:endParaRPr>
          </a:p>
          <a:p>
            <a:pPr marL="0" indent="0">
              <a:lnSpc>
                <a:spcPct val="95000"/>
              </a:lnSpc>
              <a:spcBef>
                <a:spcPct val="0"/>
              </a:spcBef>
              <a:buFontTx/>
              <a:buNone/>
            </a:pPr>
            <a:endParaRPr lang="en-US" sz="2400" smtClean="0">
              <a:solidFill>
                <a:srgbClr val="000000"/>
              </a:solidFill>
            </a:endParaRPr>
          </a:p>
          <a:p>
            <a:pPr marL="0" indent="0">
              <a:lnSpc>
                <a:spcPct val="95000"/>
              </a:lnSpc>
              <a:spcBef>
                <a:spcPct val="0"/>
              </a:spcBef>
              <a:buFontTx/>
              <a:buNone/>
            </a:pPr>
            <a:endParaRPr lang="en-US" sz="2400" smtClean="0">
              <a:solidFill>
                <a:srgbClr val="000000"/>
              </a:solidFill>
            </a:endParaRPr>
          </a:p>
        </p:txBody>
      </p:sp>
      <p:pic>
        <p:nvPicPr>
          <p:cNvPr id="6148" name="Picture 4"/>
          <p:cNvPicPr>
            <a:picLocks noChangeAspect="1" noChangeArrowheads="1"/>
          </p:cNvPicPr>
          <p:nvPr/>
        </p:nvPicPr>
        <p:blipFill>
          <a:blip r:embed="rId3" cstate="print"/>
          <a:srcRect/>
          <a:stretch>
            <a:fillRect/>
          </a:stretch>
        </p:blipFill>
        <p:spPr bwMode="auto">
          <a:xfrm>
            <a:off x="-4763" y="-22225"/>
            <a:ext cx="9137651" cy="6926263"/>
          </a:xfrm>
          <a:prstGeom prst="rect">
            <a:avLst/>
          </a:prstGeom>
          <a:noFill/>
          <a:ln w="9525">
            <a:noFill/>
            <a:miter lim="800000"/>
            <a:headEnd/>
            <a:tailEnd/>
          </a:ln>
        </p:spPr>
      </p:pic>
    </p:spTree>
    <p:extLst>
      <p:ext uri="{BB962C8B-B14F-4D97-AF65-F5344CB8AC3E}">
        <p14:creationId xmlns="" xmlns:p14="http://schemas.microsoft.com/office/powerpoint/2010/main" val="2648332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pic>
        <p:nvPicPr>
          <p:cNvPr id="7171"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extLst>
      <p:ext uri="{BB962C8B-B14F-4D97-AF65-F5344CB8AC3E}">
        <p14:creationId xmlns="" xmlns:p14="http://schemas.microsoft.com/office/powerpoint/2010/main" val="685535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ople.smu.edu/aanguyen/files/2013/09/compas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1221" y="0"/>
            <a:ext cx="10255221" cy="68389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609600"/>
            <a:ext cx="8229600" cy="1066800"/>
          </a:xfrm>
        </p:spPr>
        <p:txBody>
          <a:bodyPr/>
          <a:lstStyle/>
          <a:p>
            <a:r>
              <a:rPr lang="en-US" dirty="0" smtClean="0">
                <a:solidFill>
                  <a:schemeClr val="bg1"/>
                </a:solidFill>
              </a:rPr>
              <a:t>Values for Teens</a:t>
            </a:r>
            <a:endParaRPr lang="en-US" dirty="0">
              <a:solidFill>
                <a:schemeClr val="bg1"/>
              </a:solidFill>
            </a:endParaRPr>
          </a:p>
        </p:txBody>
      </p:sp>
      <p:sp>
        <p:nvSpPr>
          <p:cNvPr id="3" name="Content Placeholder 2"/>
          <p:cNvSpPr>
            <a:spLocks noGrp="1"/>
          </p:cNvSpPr>
          <p:nvPr>
            <p:ph idx="1"/>
          </p:nvPr>
        </p:nvSpPr>
        <p:spPr>
          <a:xfrm>
            <a:off x="210457" y="1676400"/>
            <a:ext cx="8229600" cy="4325112"/>
          </a:xfrm>
        </p:spPr>
        <p:txBody>
          <a:bodyPr/>
          <a:lstStyle/>
          <a:p>
            <a:r>
              <a:rPr lang="en-US" dirty="0" smtClean="0">
                <a:solidFill>
                  <a:schemeClr val="bg1"/>
                </a:solidFill>
              </a:rPr>
              <a:t>Values Conversations</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ttp://honestfabulist.files.wordpress.com/2011/08/goth-smoke.jpg"/>
          <p:cNvPicPr>
            <a:picLocks noChangeAspect="1" noChangeArrowheads="1"/>
          </p:cNvPicPr>
          <p:nvPr/>
        </p:nvPicPr>
        <p:blipFill>
          <a:blip r:embed="rId2" cstate="print"/>
          <a:srcRect/>
          <a:stretch>
            <a:fillRect/>
          </a:stretch>
        </p:blipFill>
        <p:spPr bwMode="auto">
          <a:xfrm>
            <a:off x="1418317" y="974270"/>
            <a:ext cx="6564540" cy="473404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684"/>
            <a:ext cx="8229600" cy="1066800"/>
          </a:xfrm>
        </p:spPr>
        <p:txBody>
          <a:bodyPr>
            <a:normAutofit/>
          </a:bodyPr>
          <a:lstStyle/>
          <a:p>
            <a:r>
              <a:rPr lang="en-US" b="1" dirty="0" smtClean="0"/>
              <a:t>Teenagers and Values</a:t>
            </a:r>
            <a:endParaRPr lang="en-US" b="1" dirty="0"/>
          </a:p>
        </p:txBody>
      </p:sp>
      <p:sp>
        <p:nvSpPr>
          <p:cNvPr id="3" name="Content Placeholder 2"/>
          <p:cNvSpPr>
            <a:spLocks noGrp="1"/>
          </p:cNvSpPr>
          <p:nvPr>
            <p:ph idx="1"/>
          </p:nvPr>
        </p:nvSpPr>
        <p:spPr>
          <a:xfrm>
            <a:off x="457200" y="1600200"/>
            <a:ext cx="8229600" cy="5257800"/>
          </a:xfrm>
          <a:solidFill>
            <a:schemeClr val="accent3">
              <a:lumMod val="20000"/>
              <a:lumOff val="80000"/>
            </a:schemeClr>
          </a:solidFill>
        </p:spPr>
        <p:txBody>
          <a:bodyPr>
            <a:normAutofit/>
          </a:bodyPr>
          <a:lstStyle/>
          <a:p>
            <a:r>
              <a:rPr lang="en-US" dirty="0" smtClean="0"/>
              <a:t>Values</a:t>
            </a:r>
          </a:p>
          <a:p>
            <a:pPr lvl="1"/>
            <a:r>
              <a:rPr lang="en-US" dirty="0" smtClean="0"/>
              <a:t>Process that is based on reinforced patterns of activity</a:t>
            </a:r>
          </a:p>
          <a:p>
            <a:pPr lvl="1"/>
            <a:r>
              <a:rPr lang="en-US" dirty="0" smtClean="0"/>
              <a:t>Teens repertoire is narrower</a:t>
            </a:r>
          </a:p>
          <a:p>
            <a:pPr lvl="2"/>
            <a:r>
              <a:rPr lang="en-US" dirty="0" smtClean="0"/>
              <a:t>Less experience, and</a:t>
            </a:r>
          </a:p>
          <a:p>
            <a:pPr lvl="2"/>
            <a:r>
              <a:rPr lang="en-US" dirty="0" smtClean="0"/>
              <a:t>Fewer options </a:t>
            </a:r>
          </a:p>
          <a:p>
            <a:pPr lvl="3"/>
            <a:r>
              <a:rPr lang="en-US" dirty="0" smtClean="0"/>
              <a:t>you can’t leave your home, your parents, your school…..</a:t>
            </a:r>
          </a:p>
          <a:p>
            <a:pPr lvl="1"/>
            <a:r>
              <a:rPr lang="en-US" dirty="0" smtClean="0"/>
              <a:t>Teens have limited life experience</a:t>
            </a:r>
          </a:p>
          <a:p>
            <a:pPr lvl="2"/>
            <a:r>
              <a:rPr lang="en-US" dirty="0" smtClean="0"/>
              <a:t>How do I even know what I care about?</a:t>
            </a:r>
          </a:p>
          <a:p>
            <a:pPr lvl="2"/>
            <a:r>
              <a:rPr lang="en-US" dirty="0" smtClean="0"/>
              <a:t>How do I know who I am?</a:t>
            </a:r>
          </a:p>
          <a:p>
            <a:pPr lvl="1">
              <a:buNone/>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valuing repertoire</a:t>
            </a:r>
            <a:endParaRPr lang="en-US" dirty="0"/>
          </a:p>
        </p:txBody>
      </p:sp>
      <p:sp>
        <p:nvSpPr>
          <p:cNvPr id="3" name="Content Placeholder 2"/>
          <p:cNvSpPr>
            <a:spLocks noGrp="1"/>
          </p:cNvSpPr>
          <p:nvPr>
            <p:ph idx="1"/>
          </p:nvPr>
        </p:nvSpPr>
        <p:spPr/>
        <p:txBody>
          <a:bodyPr>
            <a:normAutofit/>
          </a:bodyPr>
          <a:lstStyle/>
          <a:p>
            <a:r>
              <a:rPr lang="en-AU" b="1" dirty="0" smtClean="0"/>
              <a:t>What would you do if you were rich?</a:t>
            </a:r>
          </a:p>
          <a:p>
            <a:endParaRPr lang="en-AU" b="1" dirty="0" smtClean="0"/>
          </a:p>
          <a:p>
            <a:r>
              <a:rPr lang="en-AU" b="1" dirty="0" smtClean="0"/>
              <a:t>And then what?</a:t>
            </a:r>
          </a:p>
          <a:p>
            <a:r>
              <a:rPr lang="en-AU" b="1" dirty="0" smtClean="0"/>
              <a:t>And then what?</a:t>
            </a:r>
          </a:p>
          <a:p>
            <a:r>
              <a:rPr lang="en-AU" b="1" dirty="0" smtClean="0"/>
              <a:t>And then?......</a:t>
            </a:r>
          </a:p>
          <a:p>
            <a:pPr marL="0" indent="0">
              <a:buNone/>
            </a:pPr>
            <a:r>
              <a:rPr lang="en-AU" dirty="0" smtClean="0"/>
              <a:t>	-(Shane Curley, South Australia)</a:t>
            </a:r>
          </a:p>
          <a:p>
            <a:endParaRPr lang="en-US" dirty="0"/>
          </a:p>
        </p:txBody>
      </p:sp>
      <p:pic>
        <p:nvPicPr>
          <p:cNvPr id="4" name="Picture 3" descr="Hom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5059" y="6182298"/>
            <a:ext cx="1976935" cy="615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949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2"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772400" cy="1143000"/>
          </a:xfrm>
        </p:spPr>
        <p:txBody>
          <a:bodyPr>
            <a:noAutofit/>
          </a:bodyPr>
          <a:lstStyle/>
          <a:p>
            <a:r>
              <a:rPr lang="en-US" sz="4200" dirty="0" smtClean="0"/>
              <a:t>How do you know what you “value”?</a:t>
            </a:r>
            <a:endParaRPr lang="en-US" sz="4200" dirty="0"/>
          </a:p>
        </p:txBody>
      </p:sp>
      <p:sp>
        <p:nvSpPr>
          <p:cNvPr id="3" name="Content Placeholder 2"/>
          <p:cNvSpPr>
            <a:spLocks noGrp="1"/>
          </p:cNvSpPr>
          <p:nvPr>
            <p:ph idx="1"/>
          </p:nvPr>
        </p:nvSpPr>
        <p:spPr>
          <a:xfrm>
            <a:off x="639670" y="1905000"/>
            <a:ext cx="7745505" cy="3877815"/>
          </a:xfrm>
        </p:spPr>
        <p:txBody>
          <a:bodyPr/>
          <a:lstStyle/>
          <a:p>
            <a:r>
              <a:rPr lang="en-US" dirty="0" smtClean="0"/>
              <a:t>If you are willing, I’d like you to try an exercise with me…..</a:t>
            </a:r>
          </a:p>
          <a:p>
            <a:endParaRPr lang="en-US" dirty="0"/>
          </a:p>
        </p:txBody>
      </p:sp>
      <p:pic>
        <p:nvPicPr>
          <p:cNvPr id="14338" name="Picture 2" descr="http://christchurchreformed.com/cms/wp-content/uploads/2012/10/elderly-holding-hands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2819400"/>
            <a:ext cx="7546975" cy="36570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32680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RFT Explanation</a:t>
            </a:r>
            <a:endParaRPr lang="en-US" dirty="0"/>
          </a:p>
        </p:txBody>
      </p:sp>
      <p:sp>
        <p:nvSpPr>
          <p:cNvPr id="3" name="Content Placeholder 2"/>
          <p:cNvSpPr>
            <a:spLocks noGrp="1"/>
          </p:cNvSpPr>
          <p:nvPr>
            <p:ph idx="1"/>
          </p:nvPr>
        </p:nvSpPr>
        <p:spPr/>
        <p:txBody>
          <a:bodyPr/>
          <a:lstStyle/>
          <a:p>
            <a:r>
              <a:rPr lang="en-US" dirty="0" smtClean="0"/>
              <a:t>Valuing is a </a:t>
            </a:r>
            <a:r>
              <a:rPr lang="en-US" dirty="0" err="1" smtClean="0"/>
              <a:t>motivative</a:t>
            </a:r>
            <a:r>
              <a:rPr lang="en-US" dirty="0" smtClean="0"/>
              <a:t> </a:t>
            </a:r>
            <a:r>
              <a:rPr lang="en-US" dirty="0" err="1" smtClean="0"/>
              <a:t>augmental</a:t>
            </a:r>
            <a:endParaRPr lang="en-US" dirty="0" smtClean="0"/>
          </a:p>
          <a:p>
            <a:pPr lvl="1"/>
            <a:r>
              <a:rPr lang="en-US" dirty="0" smtClean="0"/>
              <a:t>Contacting a value changes the value of a consequence (again, transformation of function)</a:t>
            </a:r>
          </a:p>
          <a:p>
            <a:pPr lvl="1"/>
            <a:r>
              <a:rPr lang="en-US" dirty="0" smtClean="0"/>
              <a:t>Pursuing </a:t>
            </a:r>
            <a:r>
              <a:rPr lang="en-US" dirty="0" smtClean="0"/>
              <a:t>them brings one into contact with the things they care about</a:t>
            </a:r>
            <a:endParaRPr lang="en-US" dirty="0"/>
          </a:p>
        </p:txBody>
      </p:sp>
    </p:spTree>
    <p:extLst>
      <p:ext uri="{BB962C8B-B14F-4D97-AF65-F5344CB8AC3E}">
        <p14:creationId xmlns="" xmlns:p14="http://schemas.microsoft.com/office/powerpoint/2010/main" val="1871540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50000"/>
            </a:schemeClr>
          </a:solidFill>
        </p:spPr>
        <p:txBody>
          <a:bodyPr/>
          <a:lstStyle/>
          <a:p>
            <a:r>
              <a:rPr lang="en-US" dirty="0" smtClean="0"/>
              <a:t>Willingness and Committed Action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252248" y="609600"/>
            <a:ext cx="8229600" cy="1066800"/>
          </a:xfrm>
        </p:spPr>
        <p:txBody>
          <a:bodyPr/>
          <a:lstStyle/>
          <a:p>
            <a:r>
              <a:rPr lang="en-US" b="1" dirty="0" smtClean="0"/>
              <a:t>Willingness &amp; Commitment</a:t>
            </a:r>
            <a:endParaRPr lang="en-US" b="1" dirty="0"/>
          </a:p>
        </p:txBody>
      </p:sp>
      <p:sp>
        <p:nvSpPr>
          <p:cNvPr id="79875" name="Rectangle 3"/>
          <p:cNvSpPr>
            <a:spLocks noGrp="1" noChangeArrowheads="1"/>
          </p:cNvSpPr>
          <p:nvPr>
            <p:ph idx="1"/>
          </p:nvPr>
        </p:nvSpPr>
        <p:spPr>
          <a:xfrm>
            <a:off x="457200" y="1676400"/>
            <a:ext cx="8229600" cy="4325112"/>
          </a:xfrm>
        </p:spPr>
        <p:txBody>
          <a:bodyPr>
            <a:normAutofit/>
          </a:bodyPr>
          <a:lstStyle/>
          <a:p>
            <a:pPr>
              <a:lnSpc>
                <a:spcPct val="90000"/>
              </a:lnSpc>
            </a:pPr>
            <a:r>
              <a:rPr lang="en-US" dirty="0"/>
              <a:t>Behavior Change Processes</a:t>
            </a:r>
          </a:p>
          <a:p>
            <a:pPr lvl="1">
              <a:lnSpc>
                <a:spcPct val="90000"/>
              </a:lnSpc>
            </a:pPr>
            <a:r>
              <a:rPr lang="en-US" dirty="0"/>
              <a:t>Making life about living values</a:t>
            </a:r>
          </a:p>
          <a:p>
            <a:pPr lvl="1">
              <a:lnSpc>
                <a:spcPct val="90000"/>
              </a:lnSpc>
            </a:pPr>
            <a:r>
              <a:rPr lang="en-US" dirty="0"/>
              <a:t>Not about eliminating </a:t>
            </a:r>
            <a:r>
              <a:rPr lang="en-US" dirty="0" smtClean="0"/>
              <a:t>pain</a:t>
            </a:r>
          </a:p>
          <a:p>
            <a:pPr lvl="1">
              <a:lnSpc>
                <a:spcPct val="90000"/>
              </a:lnSpc>
            </a:pPr>
            <a:r>
              <a:rPr lang="en-US" dirty="0" smtClean="0"/>
              <a:t>Pursuing values brings child into contact with fears</a:t>
            </a:r>
            <a:endParaRPr lang="en-US" dirty="0"/>
          </a:p>
        </p:txBody>
      </p:sp>
      <p:pic>
        <p:nvPicPr>
          <p:cNvPr id="4" name="Picture 3" descr="kid with dirt.jpg"/>
          <p:cNvPicPr>
            <a:picLocks noChangeAspect="1"/>
          </p:cNvPicPr>
          <p:nvPr/>
        </p:nvPicPr>
        <p:blipFill>
          <a:blip r:embed="rId3" cstate="print"/>
          <a:stretch>
            <a:fillRect/>
          </a:stretch>
        </p:blipFill>
        <p:spPr>
          <a:xfrm>
            <a:off x="2971800" y="4038600"/>
            <a:ext cx="3200400" cy="255817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772400" cy="1143000"/>
          </a:xfrm>
        </p:spPr>
        <p:txBody>
          <a:bodyPr/>
          <a:lstStyle/>
          <a:p>
            <a:r>
              <a:rPr lang="en-US" dirty="0" smtClean="0"/>
              <a:t>Making a Commitment</a:t>
            </a:r>
            <a:endParaRPr lang="en-US" dirty="0"/>
          </a:p>
        </p:txBody>
      </p:sp>
      <p:sp>
        <p:nvSpPr>
          <p:cNvPr id="3" name="Content Placeholder 2"/>
          <p:cNvSpPr>
            <a:spLocks noGrp="1"/>
          </p:cNvSpPr>
          <p:nvPr>
            <p:ph idx="1"/>
          </p:nvPr>
        </p:nvSpPr>
        <p:spPr/>
        <p:txBody>
          <a:bodyPr/>
          <a:lstStyle/>
          <a:p>
            <a:endParaRPr lang="en-US"/>
          </a:p>
        </p:txBody>
      </p:sp>
      <p:pic>
        <p:nvPicPr>
          <p:cNvPr id="11266" name="Picture 2" descr="http://bradyfamilytree.org/genealogy/wp/wp-content/uploads/2013/03/Start-Today-With-A-Single-Step-600x4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00200"/>
            <a:ext cx="7600950" cy="5067300"/>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http://image14.spreadshirt.com/image-server/v1/compositions/20320788/views/1,width=178,height=178,appearanceId=231/A-JOURNEY-OF-A-THOUSAND-MILES-BEGINS-WITH-A-SINGLE-STEP.-LAO-TZU-T-Shirt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0" y="3505200"/>
            <a:ext cx="2895600" cy="28956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700042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430128"/>
            <a:ext cx="7620000" cy="56515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763683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idx="4294967295"/>
          </p:nvPr>
        </p:nvSpPr>
        <p:spPr>
          <a:xfrm>
            <a:off x="685800" y="762000"/>
            <a:ext cx="8229600" cy="1143000"/>
          </a:xfrm>
        </p:spPr>
        <p:txBody>
          <a:bodyPr>
            <a:normAutofit fontScale="90000"/>
          </a:bodyPr>
          <a:lstStyle/>
          <a:p>
            <a:r>
              <a:rPr lang="en-US" b="1" dirty="0"/>
              <a:t>Committed </a:t>
            </a:r>
            <a:r>
              <a:rPr lang="en-US" b="1" dirty="0" smtClean="0"/>
              <a:t>Action: Building Your Expedition Team</a:t>
            </a:r>
            <a:endParaRPr lang="en-US" b="1" dirty="0"/>
          </a:p>
        </p:txBody>
      </p:sp>
      <p:sp>
        <p:nvSpPr>
          <p:cNvPr id="214019" name="Content Placeholder 2"/>
          <p:cNvSpPr>
            <a:spLocks noGrp="1"/>
          </p:cNvSpPr>
          <p:nvPr>
            <p:ph idx="4294967295"/>
          </p:nvPr>
        </p:nvSpPr>
        <p:spPr>
          <a:xfrm>
            <a:off x="685800" y="1905000"/>
            <a:ext cx="8229600" cy="4525962"/>
          </a:xfrm>
        </p:spPr>
        <p:txBody>
          <a:bodyPr/>
          <a:lstStyle/>
          <a:p>
            <a:r>
              <a:rPr lang="en-US" dirty="0"/>
              <a:t>Public commitment (to friends, family, etc.) a key component of behavior change</a:t>
            </a:r>
          </a:p>
          <a:p>
            <a:r>
              <a:rPr lang="en-US" dirty="0" smtClean="0"/>
              <a:t>Asking for help: establishment </a:t>
            </a:r>
            <a:r>
              <a:rPr lang="en-US" dirty="0"/>
              <a:t>of a collateral contract </a:t>
            </a:r>
          </a:p>
          <a:p>
            <a:pPr lvl="1"/>
            <a:r>
              <a:rPr lang="en-US" dirty="0"/>
              <a:t>Can be done with </a:t>
            </a:r>
            <a:r>
              <a:rPr lang="en-US" dirty="0" smtClean="0"/>
              <a:t>parents or kids (team building)</a:t>
            </a:r>
            <a:endParaRPr lang="en-US" dirty="0"/>
          </a:p>
          <a:p>
            <a:r>
              <a:rPr lang="en-US" dirty="0"/>
              <a:t>Connecting current decisions to values</a:t>
            </a:r>
          </a:p>
          <a:p>
            <a:pPr lvl="1"/>
            <a:r>
              <a:rPr lang="en-US" dirty="0"/>
              <a:t>Menu of choices in the moment</a:t>
            </a:r>
          </a:p>
          <a:p>
            <a:pPr lvl="1"/>
            <a:r>
              <a:rPr lang="en-US" dirty="0"/>
              <a:t>Probable results of different courses of action</a:t>
            </a:r>
          </a:p>
        </p:txBody>
      </p:sp>
    </p:spTree>
    <p:extLst>
      <p:ext uri="{BB962C8B-B14F-4D97-AF65-F5344CB8AC3E}">
        <p14:creationId xmlns="" xmlns:p14="http://schemas.microsoft.com/office/powerpoint/2010/main" val="228578917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lstStyle/>
          <a:p>
            <a:r>
              <a:rPr lang="en-US" dirty="0" smtClean="0"/>
              <a:t>Team Building Worksheet</a:t>
            </a:r>
            <a:endParaRPr lang="en-US" dirty="0"/>
          </a:p>
        </p:txBody>
      </p:sp>
      <p:sp>
        <p:nvSpPr>
          <p:cNvPr id="3" name="Content Placeholder 2"/>
          <p:cNvSpPr>
            <a:spLocks noGrp="1"/>
          </p:cNvSpPr>
          <p:nvPr>
            <p:ph idx="1"/>
          </p:nvPr>
        </p:nvSpPr>
        <p:spPr>
          <a:xfrm>
            <a:off x="355600" y="1371308"/>
            <a:ext cx="8788400" cy="5486692"/>
          </a:xfrm>
        </p:spPr>
        <p:txBody>
          <a:bodyPr>
            <a:normAutofit/>
          </a:bodyPr>
          <a:lstStyle/>
          <a:p>
            <a:pPr marL="109728" lvl="0" indent="0">
              <a:buNone/>
            </a:pPr>
            <a:r>
              <a:rPr lang="en-US" sz="1700" dirty="0" smtClean="0"/>
              <a:t>1. Approach </a:t>
            </a:r>
            <a:r>
              <a:rPr lang="en-US" sz="1700" dirty="0"/>
              <a:t>the person </a:t>
            </a:r>
            <a:r>
              <a:rPr lang="en-US" sz="1700" dirty="0" smtClean="0"/>
              <a:t>you would like to recruit.</a:t>
            </a:r>
          </a:p>
          <a:p>
            <a:pPr marL="109728" lvl="0" indent="0">
              <a:buNone/>
            </a:pPr>
            <a:endParaRPr lang="en-US" sz="1700" dirty="0"/>
          </a:p>
          <a:p>
            <a:pPr marL="109728" lvl="0" indent="0">
              <a:buNone/>
            </a:pPr>
            <a:r>
              <a:rPr lang="en-US" sz="1700" dirty="0" smtClean="0"/>
              <a:t>2. State your </a:t>
            </a:r>
            <a:r>
              <a:rPr lang="en-US" sz="1700" dirty="0"/>
              <a:t>intention </a:t>
            </a:r>
            <a:r>
              <a:rPr lang="en-US" sz="1700" dirty="0" smtClean="0"/>
              <a:t>(e.g., being </a:t>
            </a:r>
            <a:r>
              <a:rPr lang="en-US" sz="1700" dirty="0"/>
              <a:t>an extraordinary </a:t>
            </a:r>
            <a:r>
              <a:rPr lang="en-US" sz="1700" dirty="0" smtClean="0"/>
              <a:t>student, a good friend, etc.).</a:t>
            </a:r>
          </a:p>
          <a:p>
            <a:pPr marL="109728" lvl="0" indent="0">
              <a:buNone/>
            </a:pPr>
            <a:endParaRPr lang="en-US" sz="1700" dirty="0"/>
          </a:p>
          <a:p>
            <a:pPr marL="109728" lvl="0" indent="0">
              <a:buNone/>
            </a:pPr>
            <a:r>
              <a:rPr lang="en-US" sz="1700" dirty="0" smtClean="0"/>
              <a:t>3. Acknowledge </a:t>
            </a:r>
            <a:r>
              <a:rPr lang="en-US" sz="1700" dirty="0"/>
              <a:t>the person’s skepticism if they knew him from the previous year.  </a:t>
            </a:r>
            <a:r>
              <a:rPr lang="en-US" sz="1700" dirty="0" smtClean="0"/>
              <a:t>For example: </a:t>
            </a:r>
            <a:r>
              <a:rPr lang="en-US" sz="1700" dirty="0"/>
              <a:t>“I know this sounds kind of impossible, and I don’t expect you to believe me just yet, but I intend to be an extraordinary student this year</a:t>
            </a:r>
            <a:r>
              <a:rPr lang="en-US" sz="1700" dirty="0" smtClean="0"/>
              <a:t>.”</a:t>
            </a:r>
          </a:p>
          <a:p>
            <a:pPr marL="109728" lvl="0" indent="0">
              <a:buNone/>
            </a:pPr>
            <a:endParaRPr lang="en-US" sz="1700" dirty="0"/>
          </a:p>
          <a:p>
            <a:pPr marL="109728" lvl="0" indent="0">
              <a:buNone/>
            </a:pPr>
            <a:r>
              <a:rPr lang="en-US" sz="1700" dirty="0" smtClean="0"/>
              <a:t>4. Repairing </a:t>
            </a:r>
            <a:r>
              <a:rPr lang="en-US" sz="1700" dirty="0"/>
              <a:t>damaged relationships where necessary.  </a:t>
            </a:r>
            <a:r>
              <a:rPr lang="en-US" sz="1700" dirty="0" smtClean="0"/>
              <a:t>For example: </a:t>
            </a:r>
            <a:r>
              <a:rPr lang="en-US" sz="1700" dirty="0"/>
              <a:t>“I realize that I behaved very badly in your class last year. I know that my behavior was disrespectful.  I know that I made it impossible for you to teach me anything</a:t>
            </a:r>
            <a:r>
              <a:rPr lang="en-US" sz="1700" dirty="0" smtClean="0"/>
              <a:t>.”</a:t>
            </a:r>
          </a:p>
          <a:p>
            <a:pPr marL="109728" lvl="0" indent="0">
              <a:buNone/>
            </a:pPr>
            <a:endParaRPr lang="en-US" sz="1700" dirty="0"/>
          </a:p>
          <a:p>
            <a:pPr marL="109728" lvl="0" indent="0">
              <a:buNone/>
            </a:pPr>
            <a:r>
              <a:rPr lang="en-US" sz="1700" dirty="0" smtClean="0"/>
              <a:t>5. Finally</a:t>
            </a:r>
            <a:r>
              <a:rPr lang="en-US" sz="1700" dirty="0"/>
              <a:t>, </a:t>
            </a:r>
            <a:r>
              <a:rPr lang="en-US" sz="1700" dirty="0" smtClean="0"/>
              <a:t>ask </a:t>
            </a:r>
            <a:r>
              <a:rPr lang="en-US" sz="1700" dirty="0"/>
              <a:t>the </a:t>
            </a:r>
            <a:r>
              <a:rPr lang="en-US" sz="1700" dirty="0" smtClean="0"/>
              <a:t>individual </a:t>
            </a:r>
            <a:r>
              <a:rPr lang="en-US" sz="1700" dirty="0"/>
              <a:t>to be on </a:t>
            </a:r>
            <a:r>
              <a:rPr lang="en-US" sz="1700" dirty="0" smtClean="0"/>
              <a:t>your </a:t>
            </a:r>
            <a:r>
              <a:rPr lang="en-US" sz="1700" dirty="0"/>
              <a:t>team.  </a:t>
            </a:r>
            <a:r>
              <a:rPr lang="en-US" sz="1700" dirty="0" smtClean="0"/>
              <a:t>For example: </a:t>
            </a:r>
            <a:r>
              <a:rPr lang="en-US" sz="1700" dirty="0"/>
              <a:t>“I know that to do this, I will need a lot of help.  I am building a team to help me be an extraordinary student.  Would you please be on my team and help me to be an extraordinary student this year?”</a:t>
            </a:r>
          </a:p>
          <a:p>
            <a:endParaRPr lang="en-US" dirty="0"/>
          </a:p>
        </p:txBody>
      </p:sp>
    </p:spTree>
    <p:extLst>
      <p:ext uri="{BB962C8B-B14F-4D97-AF65-F5344CB8AC3E}">
        <p14:creationId xmlns="" xmlns:p14="http://schemas.microsoft.com/office/powerpoint/2010/main" val="1328541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everydaylife.globalpost.com/DM-Resize/photos.demandstudios.com/getty/article/178/88/79167726.jpg?w=600&amp;h=600&amp;keep_ratio=1&amp;webp=1"/>
          <p:cNvPicPr>
            <a:picLocks noChangeAspect="1" noChangeArrowheads="1"/>
          </p:cNvPicPr>
          <p:nvPr/>
        </p:nvPicPr>
        <p:blipFill>
          <a:blip r:embed="rId2" cstate="print"/>
          <a:srcRect/>
          <a:stretch>
            <a:fillRect/>
          </a:stretch>
        </p:blipFill>
        <p:spPr bwMode="auto">
          <a:xfrm>
            <a:off x="2710089" y="667657"/>
            <a:ext cx="3810000" cy="5715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 in Practice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Challenge: Thinking On Your Feet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4299131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Teaching ACT Skills </a:t>
            </a:r>
            <a:endParaRPr lang="en-US" dirty="0"/>
          </a:p>
        </p:txBody>
      </p:sp>
      <p:sp>
        <p:nvSpPr>
          <p:cNvPr id="3" name="Content Placeholder 2"/>
          <p:cNvSpPr>
            <a:spLocks noGrp="1"/>
          </p:cNvSpPr>
          <p:nvPr>
            <p:ph idx="1"/>
          </p:nvPr>
        </p:nvSpPr>
        <p:spPr/>
        <p:txBody>
          <a:bodyPr/>
          <a:lstStyle/>
          <a:p>
            <a:r>
              <a:rPr lang="en-US" dirty="0" smtClean="0"/>
              <a:t>What is it like to feel lost?</a:t>
            </a:r>
          </a:p>
          <a:p>
            <a:r>
              <a:rPr lang="en-US" dirty="0" smtClean="0"/>
              <a:t>What is it like to hold a tool, and use it poorly? Or to not know how to use it?</a:t>
            </a:r>
          </a:p>
          <a:p>
            <a:r>
              <a:rPr lang="en-US" dirty="0" smtClean="0"/>
              <a:t>What is it like not to know what comes next?</a:t>
            </a:r>
          </a:p>
          <a:p>
            <a:r>
              <a:rPr lang="en-US" dirty="0" smtClean="0"/>
              <a:t>What is it like not to know if something will work?</a:t>
            </a:r>
          </a:p>
        </p:txBody>
      </p:sp>
    </p:spTree>
    <p:extLst>
      <p:ext uri="{BB962C8B-B14F-4D97-AF65-F5344CB8AC3E}">
        <p14:creationId xmlns:p14="http://schemas.microsoft.com/office/powerpoint/2010/main" xmlns="" val="42857795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Play: Showing Rather than Telling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Young child “I don’t get it”</a:t>
            </a:r>
          </a:p>
          <a:p>
            <a:pPr lvl="1"/>
            <a:r>
              <a:rPr lang="en-US" dirty="0" err="1" smtClean="0"/>
              <a:t>Defusion</a:t>
            </a:r>
            <a:r>
              <a:rPr lang="en-US" dirty="0" smtClean="0"/>
              <a:t> exercise</a:t>
            </a:r>
          </a:p>
          <a:p>
            <a:pPr marL="0" indent="0">
              <a:buNone/>
            </a:pPr>
            <a:endParaRPr lang="en-US" dirty="0" smtClean="0"/>
          </a:p>
          <a:p>
            <a:r>
              <a:rPr lang="en-US" dirty="0" smtClean="0"/>
              <a:t>Teen “This is stupid. Why should I bother doing it?”</a:t>
            </a:r>
          </a:p>
          <a:p>
            <a:pPr lvl="1"/>
            <a:r>
              <a:rPr lang="en-US" dirty="0" smtClean="0"/>
              <a:t>Present moment awareness</a:t>
            </a:r>
          </a:p>
          <a:p>
            <a:endParaRPr lang="en-US" dirty="0"/>
          </a:p>
          <a:p>
            <a:r>
              <a:rPr lang="en-US" dirty="0" smtClean="0"/>
              <a:t>Parent “That’s great, but I just need to know how you are going to fix him.”</a:t>
            </a:r>
          </a:p>
          <a:p>
            <a:pPr lvl="1"/>
            <a:r>
              <a:rPr lang="en-US" dirty="0" smtClean="0"/>
              <a:t>Self as Context</a:t>
            </a:r>
            <a:endParaRPr lang="en-US" dirty="0"/>
          </a:p>
        </p:txBody>
      </p:sp>
    </p:spTree>
    <p:extLst>
      <p:ext uri="{BB962C8B-B14F-4D97-AF65-F5344CB8AC3E}">
        <p14:creationId xmlns:p14="http://schemas.microsoft.com/office/powerpoint/2010/main" xmlns="" val="11774034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if </a:t>
            </a:r>
            <a:r>
              <a:rPr lang="en-US" dirty="0" smtClean="0"/>
              <a:t>painful feelings are </a:t>
            </a:r>
            <a:r>
              <a:rPr lang="en-US" dirty="0" smtClean="0"/>
              <a:t>like a treasure chest?</a:t>
            </a:r>
            <a:endParaRPr lang="en-US" dirty="0"/>
          </a:p>
        </p:txBody>
      </p:sp>
      <p:sp>
        <p:nvSpPr>
          <p:cNvPr id="5" name="Text Placeholder 4"/>
          <p:cNvSpPr>
            <a:spLocks noGrp="1"/>
          </p:cNvSpPr>
          <p:nvPr>
            <p:ph type="body" idx="1"/>
          </p:nvPr>
        </p:nvSpPr>
        <p:spPr/>
        <p:txBody>
          <a:bodyPr/>
          <a:lstStyle/>
          <a:p>
            <a:r>
              <a:rPr lang="en-US" dirty="0" smtClean="0"/>
              <a:t>And if you look inside, it can tell you what really matters?</a:t>
            </a:r>
            <a:endParaRPr lang="en-US" dirty="0"/>
          </a:p>
        </p:txBody>
      </p:sp>
      <p:pic>
        <p:nvPicPr>
          <p:cNvPr id="2050" name="Picture 2" descr="http://www.coachingkidssports.com/wp-content/uploads/2010/04/treasure-chest_.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609600"/>
            <a:ext cx="3419475" cy="22201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5955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 Teens, Parents and Emotions</a:t>
            </a:r>
            <a:endParaRPr lang="en-US" dirty="0"/>
          </a:p>
        </p:txBody>
      </p:sp>
      <p:sp>
        <p:nvSpPr>
          <p:cNvPr id="3" name="Content Placeholder 2"/>
          <p:cNvSpPr>
            <a:spLocks noGrp="1"/>
          </p:cNvSpPr>
          <p:nvPr>
            <p:ph idx="1"/>
          </p:nvPr>
        </p:nvSpPr>
        <p:spPr/>
        <p:txBody>
          <a:bodyPr/>
          <a:lstStyle/>
          <a:p>
            <a:r>
              <a:rPr lang="en-US" dirty="0"/>
              <a:t>The curious paradox is that when I accept myself just as I am, then I can change. </a:t>
            </a:r>
            <a:br>
              <a:rPr lang="en-US" dirty="0"/>
            </a:br>
            <a:r>
              <a:rPr lang="en-US" b="1" dirty="0">
                <a:hlinkClick r:id="rId3"/>
              </a:rPr>
              <a:t>Carl Rogers</a:t>
            </a:r>
            <a:r>
              <a:rPr lang="en-US" b="1" dirty="0"/>
              <a:t> </a:t>
            </a:r>
          </a:p>
          <a:p>
            <a:r>
              <a:rPr lang="en-US" dirty="0"/>
              <a:t>The importance of modeling</a:t>
            </a:r>
          </a:p>
          <a:p>
            <a:pPr marL="0" indent="0">
              <a:buNone/>
            </a:pPr>
            <a:endParaRPr lang="en-US" dirty="0"/>
          </a:p>
        </p:txBody>
      </p:sp>
    </p:spTree>
    <p:extLst>
      <p:ext uri="{BB962C8B-B14F-4D97-AF65-F5344CB8AC3E}">
        <p14:creationId xmlns:p14="http://schemas.microsoft.com/office/powerpoint/2010/main" xmlns="" val="34770095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invitation to step into a space….</a:t>
            </a:r>
            <a:endParaRPr lang="en-US" dirty="0"/>
          </a:p>
        </p:txBody>
      </p:sp>
      <p:sp>
        <p:nvSpPr>
          <p:cNvPr id="3" name="Content Placeholder 2"/>
          <p:cNvSpPr>
            <a:spLocks noGrp="1"/>
          </p:cNvSpPr>
          <p:nvPr>
            <p:ph idx="1"/>
          </p:nvPr>
        </p:nvSpPr>
        <p:spPr/>
        <p:txBody>
          <a:bodyPr/>
          <a:lstStyle/>
          <a:p>
            <a:r>
              <a:rPr lang="en-US" dirty="0" smtClean="0"/>
              <a:t>What is it like to be in the room with your client?</a:t>
            </a:r>
          </a:p>
          <a:p>
            <a:r>
              <a:rPr lang="en-US" dirty="0" smtClean="0"/>
              <a:t>What is it like to see ?</a:t>
            </a:r>
          </a:p>
          <a:p>
            <a:r>
              <a:rPr lang="en-US" dirty="0" smtClean="0"/>
              <a:t>What is it like to be seen?</a:t>
            </a:r>
            <a:endParaRPr lang="en-US" dirty="0"/>
          </a:p>
        </p:txBody>
      </p:sp>
    </p:spTree>
    <p:extLst>
      <p:ext uri="{BB962C8B-B14F-4D97-AF65-F5344CB8AC3E}">
        <p14:creationId xmlns:p14="http://schemas.microsoft.com/office/powerpoint/2010/main" xmlns="" val="24897905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Role Play: Vulnerability &amp; Values</a:t>
            </a:r>
            <a:endParaRPr lang="en-US" dirty="0"/>
          </a:p>
        </p:txBody>
      </p:sp>
      <p:sp>
        <p:nvSpPr>
          <p:cNvPr id="5" name="Content Placeholder 4"/>
          <p:cNvSpPr>
            <a:spLocks noGrp="1"/>
          </p:cNvSpPr>
          <p:nvPr>
            <p:ph idx="1"/>
          </p:nvPr>
        </p:nvSpPr>
        <p:spPr/>
        <p:txBody>
          <a:bodyPr/>
          <a:lstStyle/>
          <a:p>
            <a:r>
              <a:rPr lang="en-US" dirty="0"/>
              <a:t>Younger child: “I am constantly bullied. I am no good</a:t>
            </a:r>
            <a:r>
              <a:rPr lang="en-US" dirty="0" smtClean="0"/>
              <a:t>.”</a:t>
            </a:r>
          </a:p>
          <a:p>
            <a:pPr marL="0" indent="0">
              <a:buNone/>
            </a:pPr>
            <a:endParaRPr lang="en-US" dirty="0"/>
          </a:p>
          <a:p>
            <a:r>
              <a:rPr lang="en-US" dirty="0"/>
              <a:t>Teen: “I want to die</a:t>
            </a:r>
            <a:r>
              <a:rPr lang="en-US" dirty="0" smtClean="0"/>
              <a:t>.”</a:t>
            </a:r>
          </a:p>
          <a:p>
            <a:pPr marL="0" indent="0">
              <a:buNone/>
            </a:pPr>
            <a:endParaRPr lang="en-US" dirty="0"/>
          </a:p>
          <a:p>
            <a:r>
              <a:rPr lang="en-US" dirty="0"/>
              <a:t>Parent: “I lost my temper and spanked him. He </a:t>
            </a:r>
            <a:r>
              <a:rPr lang="en-US" dirty="0" smtClean="0"/>
              <a:t>just needs to get over it.”</a:t>
            </a:r>
            <a:endParaRPr lang="en-US" dirty="0"/>
          </a:p>
          <a:p>
            <a:pPr marL="0" indent="0">
              <a:buNone/>
            </a:pPr>
            <a:endParaRPr lang="en-US" dirty="0"/>
          </a:p>
        </p:txBody>
      </p:sp>
    </p:spTree>
    <p:extLst>
      <p:ext uri="{BB962C8B-B14F-4D97-AF65-F5344CB8AC3E}">
        <p14:creationId xmlns:p14="http://schemas.microsoft.com/office/powerpoint/2010/main" xmlns="" val="1788115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en-US"/>
              <a:t>Case Illustration</a:t>
            </a:r>
          </a:p>
        </p:txBody>
      </p:sp>
      <p:sp>
        <p:nvSpPr>
          <p:cNvPr id="10243" name="Rectangle 3"/>
          <p:cNvSpPr>
            <a:spLocks noGrp="1" noChangeArrowheads="1"/>
          </p:cNvSpPr>
          <p:nvPr>
            <p:ph idx="1"/>
          </p:nvPr>
        </p:nvSpPr>
        <p:spPr/>
        <p:txBody>
          <a:bodyPr/>
          <a:lstStyle/>
          <a:p>
            <a:r>
              <a:rPr lang="en-US" dirty="0"/>
              <a:t>11 year old European American female</a:t>
            </a:r>
          </a:p>
          <a:p>
            <a:r>
              <a:rPr lang="en-US" dirty="0"/>
              <a:t>Presenting Problems: </a:t>
            </a:r>
          </a:p>
          <a:p>
            <a:pPr lvl="1"/>
            <a:r>
              <a:rPr lang="en-US" dirty="0"/>
              <a:t>Benign </a:t>
            </a:r>
            <a:r>
              <a:rPr lang="en-US" dirty="0" err="1"/>
              <a:t>Rolandic</a:t>
            </a:r>
            <a:r>
              <a:rPr lang="en-US" dirty="0"/>
              <a:t> seizures</a:t>
            </a:r>
          </a:p>
          <a:p>
            <a:pPr lvl="1"/>
            <a:r>
              <a:rPr lang="en-US" smtClean="0"/>
              <a:t>“Anxiety</a:t>
            </a:r>
            <a:r>
              <a:rPr lang="en-US" dirty="0"/>
              <a:t>”</a:t>
            </a:r>
          </a:p>
          <a:p>
            <a:pPr lvl="1"/>
            <a:r>
              <a:rPr lang="en-US" dirty="0"/>
              <a:t>Bullied at school</a:t>
            </a:r>
          </a:p>
          <a:p>
            <a:pPr lvl="1"/>
            <a:r>
              <a:rPr lang="en-US" dirty="0"/>
              <a:t>Social isolation</a:t>
            </a:r>
          </a:p>
          <a:p>
            <a:pPr lvl="1"/>
            <a:r>
              <a:rPr lang="en-US" dirty="0"/>
              <a:t>Inappropriate social behaviors</a:t>
            </a:r>
          </a:p>
        </p:txBody>
      </p:sp>
    </p:spTree>
    <p:extLst>
      <p:ext uri="{BB962C8B-B14F-4D97-AF65-F5344CB8AC3E}">
        <p14:creationId xmlns:p14="http://schemas.microsoft.com/office/powerpoint/2010/main" xmlns="" val="32915500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do you start?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396556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Rules &amp; </a:t>
            </a:r>
            <a:r>
              <a:rPr lang="en-US" dirty="0" err="1" smtClean="0"/>
              <a:t>Pliance</a:t>
            </a:r>
            <a:endParaRPr lang="en-US" dirty="0"/>
          </a:p>
        </p:txBody>
      </p:sp>
      <p:sp>
        <p:nvSpPr>
          <p:cNvPr id="3" name="Conten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a:t>Assessment</a:t>
            </a:r>
          </a:p>
        </p:txBody>
      </p:sp>
      <p:sp>
        <p:nvSpPr>
          <p:cNvPr id="11267" name="Rectangle 3"/>
          <p:cNvSpPr>
            <a:spLocks noGrp="1" noChangeArrowheads="1"/>
          </p:cNvSpPr>
          <p:nvPr>
            <p:ph idx="1"/>
          </p:nvPr>
        </p:nvSpPr>
        <p:spPr/>
        <p:txBody>
          <a:bodyPr>
            <a:normAutofit lnSpcReduction="10000"/>
          </a:bodyPr>
          <a:lstStyle/>
          <a:p>
            <a:r>
              <a:rPr lang="en-US" dirty="0"/>
              <a:t>Unstructured clinical interview, ADIS-PC, CBCL-TR</a:t>
            </a:r>
          </a:p>
          <a:p>
            <a:r>
              <a:rPr lang="en-US" dirty="0"/>
              <a:t>Functional Assessment of client behavior as reported at home and at school, as well as observed in session</a:t>
            </a:r>
          </a:p>
          <a:p>
            <a:r>
              <a:rPr lang="en-US" dirty="0"/>
              <a:t>Assessment of skills vs. performance </a:t>
            </a:r>
            <a:r>
              <a:rPr lang="en-US" dirty="0" smtClean="0"/>
              <a:t>deficit</a:t>
            </a:r>
            <a:endParaRPr lang="en-US" dirty="0"/>
          </a:p>
          <a:p>
            <a:endParaRPr lang="en-US" dirty="0" smtClean="0"/>
          </a:p>
          <a:p>
            <a:r>
              <a:rPr lang="en-US" dirty="0" smtClean="0"/>
              <a:t>AND…what is the stuff you care about?  What gets in the way of that?</a:t>
            </a:r>
          </a:p>
        </p:txBody>
      </p:sp>
    </p:spTree>
    <p:extLst>
      <p:ext uri="{BB962C8B-B14F-4D97-AF65-F5344CB8AC3E}">
        <p14:creationId xmlns:p14="http://schemas.microsoft.com/office/powerpoint/2010/main" xmlns="" val="40776785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914400"/>
            <a:ext cx="8229600" cy="1143000"/>
          </a:xfrm>
        </p:spPr>
        <p:txBody>
          <a:bodyPr>
            <a:normAutofit fontScale="90000"/>
          </a:bodyPr>
          <a:lstStyle/>
          <a:p>
            <a:r>
              <a:rPr lang="en-US" sz="4000" dirty="0"/>
              <a:t>Developing a Values-Based Therapeutic Contract</a:t>
            </a:r>
          </a:p>
        </p:txBody>
      </p:sp>
      <p:sp>
        <p:nvSpPr>
          <p:cNvPr id="12296" name="Rectangle 8"/>
          <p:cNvSpPr>
            <a:spLocks noGrp="1" noChangeArrowheads="1"/>
          </p:cNvSpPr>
          <p:nvPr>
            <p:ph idx="1"/>
          </p:nvPr>
        </p:nvSpPr>
        <p:spPr>
          <a:xfrm>
            <a:off x="1043492" y="2057400"/>
            <a:ext cx="7109908" cy="4191000"/>
          </a:xfrm>
        </p:spPr>
        <p:txBody>
          <a:bodyPr>
            <a:normAutofit fontScale="70000" lnSpcReduction="20000"/>
          </a:bodyPr>
          <a:lstStyle/>
          <a:p>
            <a:pPr>
              <a:lnSpc>
                <a:spcPct val="120000"/>
              </a:lnSpc>
            </a:pPr>
            <a:r>
              <a:rPr lang="en-US" sz="2800" dirty="0"/>
              <a:t>Core direction for treatment: What is it you care most about?</a:t>
            </a:r>
          </a:p>
          <a:p>
            <a:pPr>
              <a:lnSpc>
                <a:spcPct val="120000"/>
              </a:lnSpc>
            </a:pPr>
            <a:r>
              <a:rPr lang="en-US" sz="2800" dirty="0"/>
              <a:t>Things to listen for and “unpack” via functional analysis:</a:t>
            </a:r>
          </a:p>
          <a:p>
            <a:pPr lvl="1">
              <a:lnSpc>
                <a:spcPct val="120000"/>
              </a:lnSpc>
            </a:pPr>
            <a:r>
              <a:rPr lang="en-US" sz="2400" dirty="0"/>
              <a:t>I want to switch schools</a:t>
            </a:r>
          </a:p>
          <a:p>
            <a:pPr lvl="1">
              <a:lnSpc>
                <a:spcPct val="120000"/>
              </a:lnSpc>
            </a:pPr>
            <a:r>
              <a:rPr lang="en-US" sz="2400" dirty="0"/>
              <a:t>I want the bullies to like me/stop being bullied</a:t>
            </a:r>
          </a:p>
          <a:p>
            <a:pPr lvl="1">
              <a:lnSpc>
                <a:spcPct val="120000"/>
              </a:lnSpc>
            </a:pPr>
            <a:r>
              <a:rPr lang="en-US" sz="2400" dirty="0"/>
              <a:t>I want kids to stop leaving me out</a:t>
            </a:r>
          </a:p>
          <a:p>
            <a:pPr lvl="1">
              <a:lnSpc>
                <a:spcPct val="120000"/>
              </a:lnSpc>
            </a:pPr>
            <a:r>
              <a:rPr lang="en-US" sz="2400" dirty="0"/>
              <a:t>I want to feel less sad and </a:t>
            </a:r>
            <a:r>
              <a:rPr lang="en-US" sz="2400" dirty="0" smtClean="0"/>
              <a:t>lonely and worried and embarrassed</a:t>
            </a:r>
            <a:endParaRPr lang="en-US" sz="2400" dirty="0"/>
          </a:p>
          <a:p>
            <a:pPr lvl="1">
              <a:lnSpc>
                <a:spcPct val="120000"/>
              </a:lnSpc>
            </a:pPr>
            <a:r>
              <a:rPr lang="en-US" sz="2400" dirty="0"/>
              <a:t>You need to fix me so I can have friends and feel less sad</a:t>
            </a:r>
          </a:p>
          <a:p>
            <a:pPr lvl="1">
              <a:lnSpc>
                <a:spcPct val="120000"/>
              </a:lnSpc>
            </a:pPr>
            <a:r>
              <a:rPr lang="en-US" sz="2400" dirty="0"/>
              <a:t>There’s something wrong with my brain (seizures)</a:t>
            </a:r>
          </a:p>
          <a:p>
            <a:pPr lvl="1">
              <a:lnSpc>
                <a:spcPct val="120000"/>
              </a:lnSpc>
            </a:pPr>
            <a:r>
              <a:rPr lang="en-US" sz="2400" dirty="0"/>
              <a:t>I know you can do it because you’re a great therapist</a:t>
            </a:r>
          </a:p>
          <a:p>
            <a:pPr>
              <a:lnSpc>
                <a:spcPct val="120000"/>
              </a:lnSpc>
            </a:pPr>
            <a:r>
              <a:rPr lang="en-US" sz="2800" dirty="0"/>
              <a:t>What value ties these all together?</a:t>
            </a:r>
          </a:p>
        </p:txBody>
      </p:sp>
    </p:spTree>
    <p:extLst>
      <p:ext uri="{BB962C8B-B14F-4D97-AF65-F5344CB8AC3E}">
        <p14:creationId xmlns:p14="http://schemas.microsoft.com/office/powerpoint/2010/main" xmlns="" val="40177745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381000"/>
            <a:ext cx="8229600" cy="1143000"/>
          </a:xfrm>
        </p:spPr>
        <p:txBody>
          <a:bodyPr/>
          <a:lstStyle/>
          <a:p>
            <a:r>
              <a:rPr lang="en-US"/>
              <a:t>Our Contract</a:t>
            </a:r>
          </a:p>
        </p:txBody>
      </p:sp>
      <p:sp>
        <p:nvSpPr>
          <p:cNvPr id="16387" name="Rectangle 3"/>
          <p:cNvSpPr>
            <a:spLocks noGrp="1" noChangeArrowheads="1"/>
          </p:cNvSpPr>
          <p:nvPr>
            <p:ph idx="1"/>
          </p:nvPr>
        </p:nvSpPr>
        <p:spPr/>
        <p:txBody>
          <a:bodyPr>
            <a:normAutofit lnSpcReduction="10000"/>
          </a:bodyPr>
          <a:lstStyle/>
          <a:p>
            <a:pPr>
              <a:lnSpc>
                <a:spcPct val="90000"/>
              </a:lnSpc>
            </a:pPr>
            <a:r>
              <a:rPr lang="en-US" dirty="0">
                <a:solidFill>
                  <a:schemeClr val="hlink"/>
                </a:solidFill>
              </a:rPr>
              <a:t>I want to make and keep friendships where people see me and love me just as I am</a:t>
            </a:r>
          </a:p>
          <a:p>
            <a:pPr>
              <a:lnSpc>
                <a:spcPct val="90000"/>
              </a:lnSpc>
            </a:pPr>
            <a:r>
              <a:rPr lang="en-US" dirty="0">
                <a:solidFill>
                  <a:schemeClr val="hlink"/>
                </a:solidFill>
              </a:rPr>
              <a:t>I want to be a good friend to other kids</a:t>
            </a:r>
          </a:p>
          <a:p>
            <a:pPr>
              <a:lnSpc>
                <a:spcPct val="90000"/>
              </a:lnSpc>
            </a:pPr>
            <a:r>
              <a:rPr lang="en-US" dirty="0"/>
              <a:t>VERY IMPORTANT: Value is NOT to make friends to reduce </a:t>
            </a:r>
            <a:r>
              <a:rPr lang="en-US" dirty="0" smtClean="0"/>
              <a:t>loneliness/sadness/worry </a:t>
            </a:r>
            <a:r>
              <a:rPr lang="en-US" dirty="0"/>
              <a:t>embarrassment/isolation</a:t>
            </a:r>
          </a:p>
          <a:p>
            <a:pPr lvl="1">
              <a:lnSpc>
                <a:spcPct val="90000"/>
              </a:lnSpc>
            </a:pPr>
            <a:r>
              <a:rPr lang="en-US" dirty="0"/>
              <a:t>Such goals ALREADY organize client’s behavior in unhelpful ways</a:t>
            </a:r>
          </a:p>
          <a:p>
            <a:pPr>
              <a:lnSpc>
                <a:spcPct val="90000"/>
              </a:lnSpc>
            </a:pPr>
            <a:r>
              <a:rPr lang="en-US" dirty="0"/>
              <a:t>We “stand for” this contract with integrity</a:t>
            </a:r>
          </a:p>
        </p:txBody>
      </p:sp>
    </p:spTree>
    <p:extLst>
      <p:ext uri="{BB962C8B-B14F-4D97-AF65-F5344CB8AC3E}">
        <p14:creationId xmlns:p14="http://schemas.microsoft.com/office/powerpoint/2010/main" xmlns="" val="30636474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81000" y="838200"/>
            <a:ext cx="8382000" cy="1143000"/>
          </a:xfrm>
        </p:spPr>
        <p:txBody>
          <a:bodyPr>
            <a:normAutofit fontScale="90000"/>
          </a:bodyPr>
          <a:lstStyle/>
          <a:p>
            <a:r>
              <a:rPr lang="en-US" sz="4000" dirty="0" smtClean="0"/>
              <a:t>Acceptance/Mindfulness Processes</a:t>
            </a:r>
            <a:endParaRPr lang="en-US" sz="4000" dirty="0"/>
          </a:p>
        </p:txBody>
      </p:sp>
      <p:sp>
        <p:nvSpPr>
          <p:cNvPr id="25603" name="Rectangle 3"/>
          <p:cNvSpPr>
            <a:spLocks noGrp="1" noChangeArrowheads="1"/>
          </p:cNvSpPr>
          <p:nvPr>
            <p:ph idx="1"/>
          </p:nvPr>
        </p:nvSpPr>
        <p:spPr/>
        <p:txBody>
          <a:bodyPr>
            <a:normAutofit fontScale="92500" lnSpcReduction="20000"/>
          </a:bodyPr>
          <a:lstStyle/>
          <a:p>
            <a:pPr>
              <a:lnSpc>
                <a:spcPct val="90000"/>
              </a:lnSpc>
            </a:pPr>
            <a:r>
              <a:rPr lang="en-US" dirty="0" smtClean="0"/>
              <a:t>Present Moment Awareness</a:t>
            </a:r>
          </a:p>
          <a:p>
            <a:pPr lvl="1">
              <a:lnSpc>
                <a:spcPct val="90000"/>
              </a:lnSpc>
            </a:pPr>
            <a:r>
              <a:rPr lang="en-US" dirty="0" smtClean="0"/>
              <a:t>Brings child into contact with actual contingencies (RFT term is </a:t>
            </a:r>
            <a:r>
              <a:rPr lang="en-US" i="1" dirty="0" smtClean="0"/>
              <a:t>“tracking”)</a:t>
            </a:r>
            <a:endParaRPr lang="en-US" dirty="0" smtClean="0"/>
          </a:p>
          <a:p>
            <a:pPr>
              <a:lnSpc>
                <a:spcPct val="90000"/>
              </a:lnSpc>
            </a:pPr>
            <a:r>
              <a:rPr lang="en-US" dirty="0" err="1" smtClean="0"/>
              <a:t>Defusion</a:t>
            </a:r>
            <a:r>
              <a:rPr lang="en-US" dirty="0" smtClean="0"/>
              <a:t> </a:t>
            </a:r>
          </a:p>
          <a:p>
            <a:pPr lvl="1">
              <a:lnSpc>
                <a:spcPct val="90000"/>
              </a:lnSpc>
            </a:pPr>
            <a:r>
              <a:rPr lang="en-US" dirty="0" err="1" smtClean="0"/>
              <a:t>Deliteralizing</a:t>
            </a:r>
            <a:r>
              <a:rPr lang="en-US" dirty="0" smtClean="0"/>
              <a:t> thoughts  </a:t>
            </a:r>
          </a:p>
          <a:p>
            <a:pPr lvl="1">
              <a:lnSpc>
                <a:spcPct val="90000"/>
              </a:lnSpc>
            </a:pPr>
            <a:r>
              <a:rPr lang="en-US" dirty="0" smtClean="0"/>
              <a:t>Goal </a:t>
            </a:r>
            <a:r>
              <a:rPr lang="en-US" dirty="0"/>
              <a:t>is change in </a:t>
            </a:r>
            <a:r>
              <a:rPr lang="en-US" i="1" dirty="0"/>
              <a:t>psychological function</a:t>
            </a:r>
            <a:r>
              <a:rPr lang="en-US" dirty="0"/>
              <a:t> of thoughts rather than </a:t>
            </a:r>
            <a:r>
              <a:rPr lang="en-US" dirty="0" smtClean="0"/>
              <a:t>their </a:t>
            </a:r>
            <a:r>
              <a:rPr lang="en-US" i="1" dirty="0" smtClean="0"/>
              <a:t>content</a:t>
            </a:r>
          </a:p>
          <a:p>
            <a:pPr>
              <a:lnSpc>
                <a:spcPct val="90000"/>
              </a:lnSpc>
            </a:pPr>
            <a:r>
              <a:rPr lang="en-US" dirty="0" smtClean="0"/>
              <a:t>Acceptance</a:t>
            </a:r>
          </a:p>
          <a:p>
            <a:pPr lvl="1">
              <a:lnSpc>
                <a:spcPct val="90000"/>
              </a:lnSpc>
            </a:pPr>
            <a:r>
              <a:rPr lang="en-US" dirty="0" smtClean="0"/>
              <a:t>Approach vs. avoidance</a:t>
            </a:r>
          </a:p>
          <a:p>
            <a:pPr>
              <a:lnSpc>
                <a:spcPct val="90000"/>
              </a:lnSpc>
            </a:pPr>
            <a:r>
              <a:rPr lang="en-US" dirty="0" smtClean="0"/>
              <a:t>Self-as-Context (perspective-taking)</a:t>
            </a:r>
            <a:endParaRPr lang="en-US" dirty="0"/>
          </a:p>
          <a:p>
            <a:pPr lvl="1">
              <a:lnSpc>
                <a:spcPct val="90000"/>
              </a:lnSpc>
            </a:pPr>
            <a:r>
              <a:rPr lang="en-US" dirty="0" smtClean="0"/>
              <a:t>I-here-now vs. I-there-then</a:t>
            </a:r>
          </a:p>
          <a:p>
            <a:pPr lvl="1">
              <a:lnSpc>
                <a:spcPct val="90000"/>
              </a:lnSpc>
            </a:pPr>
            <a:r>
              <a:rPr lang="en-US" dirty="0" smtClean="0"/>
              <a:t>If I were a bully, and the bully were me</a:t>
            </a:r>
            <a:endParaRPr lang="en-US" dirty="0"/>
          </a:p>
          <a:p>
            <a:pPr>
              <a:lnSpc>
                <a:spcPct val="90000"/>
              </a:lnSpc>
            </a:pPr>
            <a:endParaRPr lang="en-US" dirty="0"/>
          </a:p>
        </p:txBody>
      </p:sp>
      <p:pic>
        <p:nvPicPr>
          <p:cNvPr id="4" name="Picture 3" descr="Ho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5059" y="6182298"/>
            <a:ext cx="1976935" cy="615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0327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r>
              <a:rPr lang="en-US" sz="4000"/>
              <a:t>More Acceptance/Mindfulness-Based Processes</a:t>
            </a:r>
          </a:p>
        </p:txBody>
      </p:sp>
      <p:sp>
        <p:nvSpPr>
          <p:cNvPr id="25603" name="Rectangle 3"/>
          <p:cNvSpPr>
            <a:spLocks noGrp="1" noChangeArrowheads="1"/>
          </p:cNvSpPr>
          <p:nvPr>
            <p:ph idx="1"/>
          </p:nvPr>
        </p:nvSpPr>
        <p:spPr/>
        <p:txBody>
          <a:bodyPr>
            <a:normAutofit/>
          </a:bodyPr>
          <a:lstStyle/>
          <a:p>
            <a:pPr>
              <a:lnSpc>
                <a:spcPct val="90000"/>
              </a:lnSpc>
            </a:pPr>
            <a:r>
              <a:rPr lang="en-US" dirty="0" err="1"/>
              <a:t>Defusion</a:t>
            </a:r>
            <a:r>
              <a:rPr lang="en-US" dirty="0"/>
              <a:t> (Exposure to avoided internal experiences to “</a:t>
            </a:r>
            <a:r>
              <a:rPr lang="en-US" dirty="0" err="1"/>
              <a:t>deliteralize</a:t>
            </a:r>
            <a:r>
              <a:rPr lang="en-US" dirty="0"/>
              <a:t>” thoughts.  Goal is change in </a:t>
            </a:r>
            <a:r>
              <a:rPr lang="en-US" i="1" dirty="0"/>
              <a:t>psychological function</a:t>
            </a:r>
            <a:r>
              <a:rPr lang="en-US" dirty="0"/>
              <a:t> of thoughts rather than </a:t>
            </a:r>
            <a:r>
              <a:rPr lang="en-US" i="1" dirty="0"/>
              <a:t>content</a:t>
            </a:r>
            <a:r>
              <a:rPr lang="en-US" dirty="0"/>
              <a:t>)</a:t>
            </a:r>
          </a:p>
          <a:p>
            <a:pPr lvl="1">
              <a:lnSpc>
                <a:spcPct val="90000"/>
              </a:lnSpc>
            </a:pPr>
            <a:r>
              <a:rPr lang="en-US" i="1" dirty="0"/>
              <a:t>“This is the biggest loser I’ve ever met.” “This is my therapist who is an idiot and is not helpful at </a:t>
            </a:r>
            <a:r>
              <a:rPr lang="en-US" i="1" dirty="0" smtClean="0"/>
              <a:t>all</a:t>
            </a:r>
            <a:endParaRPr lang="en-US" i="1" dirty="0"/>
          </a:p>
        </p:txBody>
      </p:sp>
    </p:spTree>
    <p:extLst>
      <p:ext uri="{BB962C8B-B14F-4D97-AF65-F5344CB8AC3E}">
        <p14:creationId xmlns:p14="http://schemas.microsoft.com/office/powerpoint/2010/main" xmlns="" val="2860579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685800" y="381000"/>
            <a:ext cx="8229600" cy="1143000"/>
          </a:xfrm>
        </p:spPr>
        <p:txBody>
          <a:bodyPr/>
          <a:lstStyle/>
          <a:p>
            <a:r>
              <a:rPr lang="en-US" dirty="0"/>
              <a:t>Behavior Change Processes</a:t>
            </a:r>
          </a:p>
        </p:txBody>
      </p:sp>
      <p:sp>
        <p:nvSpPr>
          <p:cNvPr id="18435" name="Rectangle 3"/>
          <p:cNvSpPr>
            <a:spLocks noGrp="1" noChangeArrowheads="1"/>
          </p:cNvSpPr>
          <p:nvPr>
            <p:ph idx="1"/>
          </p:nvPr>
        </p:nvSpPr>
        <p:spPr>
          <a:xfrm>
            <a:off x="457200" y="1600200"/>
            <a:ext cx="8229600" cy="4953000"/>
          </a:xfrm>
        </p:spPr>
        <p:txBody>
          <a:bodyPr/>
          <a:lstStyle/>
          <a:p>
            <a:pPr>
              <a:lnSpc>
                <a:spcPct val="80000"/>
              </a:lnSpc>
            </a:pPr>
            <a:r>
              <a:rPr lang="en-US" sz="2800" dirty="0"/>
              <a:t>Valuing (inherent in the therapeutic contract; discrimination training about when one acts values-consistent way vs. struggles)</a:t>
            </a:r>
          </a:p>
          <a:p>
            <a:pPr lvl="1">
              <a:lnSpc>
                <a:spcPct val="80000"/>
              </a:lnSpc>
            </a:pPr>
            <a:r>
              <a:rPr lang="en-US" sz="2400" dirty="0"/>
              <a:t>Using Your Compass</a:t>
            </a:r>
          </a:p>
          <a:p>
            <a:pPr>
              <a:lnSpc>
                <a:spcPct val="80000"/>
              </a:lnSpc>
            </a:pPr>
            <a:r>
              <a:rPr lang="en-US" sz="2800" dirty="0"/>
              <a:t>Willingness (engendering an acceptant posture/openness/compassionate awareness of experience)</a:t>
            </a:r>
          </a:p>
          <a:p>
            <a:pPr lvl="1">
              <a:lnSpc>
                <a:spcPct val="80000"/>
              </a:lnSpc>
            </a:pPr>
            <a:r>
              <a:rPr lang="en-US" sz="2400" dirty="0"/>
              <a:t>What if …</a:t>
            </a:r>
          </a:p>
          <a:p>
            <a:pPr>
              <a:lnSpc>
                <a:spcPct val="80000"/>
              </a:lnSpc>
            </a:pPr>
            <a:r>
              <a:rPr lang="en-US" sz="2800" dirty="0"/>
              <a:t>Committed Action (Identifying steps to take – experientially, didactically)</a:t>
            </a:r>
          </a:p>
          <a:p>
            <a:pPr lvl="1">
              <a:lnSpc>
                <a:spcPct val="80000"/>
              </a:lnSpc>
            </a:pPr>
            <a:r>
              <a:rPr lang="en-US" sz="2400" dirty="0"/>
              <a:t>Going “North”</a:t>
            </a:r>
          </a:p>
          <a:p>
            <a:pPr>
              <a:lnSpc>
                <a:spcPct val="80000"/>
              </a:lnSpc>
            </a:pPr>
            <a:r>
              <a:rPr lang="en-US" sz="2800" dirty="0"/>
              <a:t>Skills training</a:t>
            </a:r>
          </a:p>
          <a:p>
            <a:pPr lvl="1">
              <a:lnSpc>
                <a:spcPct val="80000"/>
              </a:lnSpc>
            </a:pPr>
            <a:r>
              <a:rPr lang="en-US" sz="2400" dirty="0"/>
              <a:t>Role-plays</a:t>
            </a:r>
          </a:p>
        </p:txBody>
      </p:sp>
    </p:spTree>
    <p:extLst>
      <p:ext uri="{BB962C8B-B14F-4D97-AF65-F5344CB8AC3E}">
        <p14:creationId xmlns:p14="http://schemas.microsoft.com/office/powerpoint/2010/main" xmlns="" val="33476420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545690" y="717755"/>
            <a:ext cx="8229600" cy="1143000"/>
          </a:xfrm>
        </p:spPr>
        <p:txBody>
          <a:bodyPr>
            <a:normAutofit fontScale="90000"/>
          </a:bodyPr>
          <a:lstStyle/>
          <a:p>
            <a:r>
              <a:rPr lang="en-US" sz="4000" dirty="0"/>
              <a:t>Target Behaviors: </a:t>
            </a:r>
            <a:r>
              <a:rPr lang="en-US" sz="4000" dirty="0" smtClean="0"/>
              <a:t> Skills </a:t>
            </a:r>
            <a:r>
              <a:rPr lang="en-US" sz="4000" dirty="0"/>
              <a:t>Training + </a:t>
            </a:r>
            <a:r>
              <a:rPr lang="en-US" sz="4000" dirty="0" err="1"/>
              <a:t>Defusion</a:t>
            </a:r>
            <a:endParaRPr lang="en-US" sz="4000" dirty="0"/>
          </a:p>
        </p:txBody>
      </p:sp>
      <p:sp>
        <p:nvSpPr>
          <p:cNvPr id="24579" name="Rectangle 3"/>
          <p:cNvSpPr>
            <a:spLocks noGrp="1" noChangeArrowheads="1"/>
          </p:cNvSpPr>
          <p:nvPr>
            <p:ph idx="1"/>
          </p:nvPr>
        </p:nvSpPr>
        <p:spPr>
          <a:xfrm>
            <a:off x="533400" y="2133600"/>
            <a:ext cx="8229600" cy="4953000"/>
          </a:xfrm>
        </p:spPr>
        <p:txBody>
          <a:bodyPr/>
          <a:lstStyle/>
          <a:p>
            <a:pPr>
              <a:lnSpc>
                <a:spcPct val="80000"/>
              </a:lnSpc>
            </a:pPr>
            <a:r>
              <a:rPr lang="en-US" sz="2800" dirty="0"/>
              <a:t>Responding to </a:t>
            </a:r>
            <a:r>
              <a:rPr lang="en-US" sz="2800" dirty="0" smtClean="0"/>
              <a:t>bullying: The “And?” exercise</a:t>
            </a:r>
            <a:endParaRPr lang="en-US" sz="2400" dirty="0"/>
          </a:p>
          <a:p>
            <a:pPr>
              <a:lnSpc>
                <a:spcPct val="80000"/>
              </a:lnSpc>
            </a:pPr>
            <a:r>
              <a:rPr lang="en-US" sz="2800" dirty="0"/>
              <a:t>Initiating conversations/peer entry skills</a:t>
            </a:r>
          </a:p>
          <a:p>
            <a:pPr>
              <a:lnSpc>
                <a:spcPct val="80000"/>
              </a:lnSpc>
            </a:pPr>
            <a:r>
              <a:rPr lang="en-US" sz="2800" dirty="0"/>
              <a:t>Being alone/being lonely</a:t>
            </a:r>
          </a:p>
          <a:p>
            <a:pPr>
              <a:lnSpc>
                <a:spcPct val="80000"/>
              </a:lnSpc>
            </a:pPr>
            <a:r>
              <a:rPr lang="en-US" sz="2800" dirty="0"/>
              <a:t>Socially appropriate behaviors</a:t>
            </a:r>
          </a:p>
          <a:p>
            <a:pPr>
              <a:lnSpc>
                <a:spcPct val="80000"/>
              </a:lnSpc>
            </a:pPr>
            <a:r>
              <a:rPr lang="en-US" sz="2800" dirty="0"/>
              <a:t>Asking for </a:t>
            </a:r>
            <a:r>
              <a:rPr lang="en-US" sz="2800" dirty="0" err="1"/>
              <a:t>playdates</a:t>
            </a:r>
            <a:r>
              <a:rPr lang="en-US" sz="2800" dirty="0"/>
              <a:t>, even after rejection</a:t>
            </a:r>
          </a:p>
          <a:p>
            <a:pPr>
              <a:lnSpc>
                <a:spcPct val="80000"/>
              </a:lnSpc>
            </a:pPr>
            <a:r>
              <a:rPr lang="en-US" sz="2800" dirty="0"/>
              <a:t>Discriminating between healthy vs. unhealthy friendships</a:t>
            </a:r>
          </a:p>
          <a:p>
            <a:pPr>
              <a:lnSpc>
                <a:spcPct val="80000"/>
              </a:lnSpc>
            </a:pPr>
            <a:r>
              <a:rPr lang="en-US" sz="2800" dirty="0"/>
              <a:t>Appreciating self in a non-evaluative, compassionate way</a:t>
            </a:r>
          </a:p>
        </p:txBody>
      </p:sp>
    </p:spTree>
    <p:extLst>
      <p:ext uri="{BB962C8B-B14F-4D97-AF65-F5344CB8AC3E}">
        <p14:creationId xmlns:p14="http://schemas.microsoft.com/office/powerpoint/2010/main" xmlns="" val="11861816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457200" y="732503"/>
            <a:ext cx="8229600" cy="1143000"/>
          </a:xfrm>
        </p:spPr>
        <p:txBody>
          <a:bodyPr>
            <a:normAutofit fontScale="90000"/>
          </a:bodyPr>
          <a:lstStyle/>
          <a:p>
            <a:r>
              <a:rPr lang="en-US" sz="4000" dirty="0"/>
              <a:t>Values &amp; Commitment:</a:t>
            </a:r>
            <a:br>
              <a:rPr lang="en-US" sz="4000" dirty="0"/>
            </a:br>
            <a:r>
              <a:rPr lang="en-US" sz="4000" dirty="0"/>
              <a:t>Walking the Line</a:t>
            </a:r>
          </a:p>
        </p:txBody>
      </p:sp>
      <p:sp>
        <p:nvSpPr>
          <p:cNvPr id="20483" name="Line 3"/>
          <p:cNvSpPr>
            <a:spLocks noChangeShapeType="1"/>
          </p:cNvSpPr>
          <p:nvPr/>
        </p:nvSpPr>
        <p:spPr bwMode="auto">
          <a:xfrm>
            <a:off x="1066800" y="4648200"/>
            <a:ext cx="7010400" cy="0"/>
          </a:xfrm>
          <a:prstGeom prst="line">
            <a:avLst/>
          </a:prstGeom>
          <a:noFill/>
          <a:ln w="76200">
            <a:solidFill>
              <a:schemeClr val="tx2"/>
            </a:solidFill>
            <a:round/>
            <a:headEnd type="triangle" w="med" len="med"/>
            <a:tailEnd type="triangle" w="med" len="med"/>
          </a:ln>
          <a:effectLst/>
        </p:spPr>
        <p:txBody>
          <a:bodyPr/>
          <a:lstStyle/>
          <a:p>
            <a:endParaRPr lang="en-US"/>
          </a:p>
        </p:txBody>
      </p:sp>
      <p:pic>
        <p:nvPicPr>
          <p:cNvPr id="20484" name="Picture 4" descr="j0336894"/>
          <p:cNvPicPr>
            <a:picLocks noChangeAspect="1" noChangeArrowheads="1" noCrop="1"/>
          </p:cNvPicPr>
          <p:nvPr/>
        </p:nvPicPr>
        <p:blipFill>
          <a:blip r:embed="rId2" cstate="print"/>
          <a:srcRect/>
          <a:stretch>
            <a:fillRect/>
          </a:stretch>
        </p:blipFill>
        <p:spPr bwMode="auto">
          <a:xfrm>
            <a:off x="2057400" y="2590800"/>
            <a:ext cx="1463675" cy="1676400"/>
          </a:xfrm>
          <a:prstGeom prst="rect">
            <a:avLst/>
          </a:prstGeom>
          <a:noFill/>
        </p:spPr>
      </p:pic>
      <p:sp>
        <p:nvSpPr>
          <p:cNvPr id="20485" name="Text Box 5"/>
          <p:cNvSpPr txBox="1">
            <a:spLocks noChangeArrowheads="1"/>
          </p:cNvSpPr>
          <p:nvPr/>
        </p:nvSpPr>
        <p:spPr bwMode="auto">
          <a:xfrm>
            <a:off x="5791200" y="4895552"/>
            <a:ext cx="2693366" cy="461665"/>
          </a:xfrm>
          <a:prstGeom prst="rect">
            <a:avLst/>
          </a:prstGeom>
          <a:noFill/>
          <a:ln w="9525">
            <a:noFill/>
            <a:miter lim="800000"/>
            <a:headEnd/>
            <a:tailEnd/>
          </a:ln>
          <a:effectLst/>
        </p:spPr>
        <p:txBody>
          <a:bodyPr wrap="none">
            <a:spAutoFit/>
          </a:bodyPr>
          <a:lstStyle/>
          <a:p>
            <a:r>
              <a:rPr lang="en-US" sz="2400" dirty="0"/>
              <a:t>Valued Direction</a:t>
            </a:r>
          </a:p>
        </p:txBody>
      </p:sp>
      <p:sp>
        <p:nvSpPr>
          <p:cNvPr id="20486" name="Text Box 6"/>
          <p:cNvSpPr txBox="1">
            <a:spLocks noChangeArrowheads="1"/>
          </p:cNvSpPr>
          <p:nvPr/>
        </p:nvSpPr>
        <p:spPr bwMode="auto">
          <a:xfrm>
            <a:off x="381000" y="4953000"/>
            <a:ext cx="3639138" cy="461665"/>
          </a:xfrm>
          <a:prstGeom prst="rect">
            <a:avLst/>
          </a:prstGeom>
          <a:noFill/>
          <a:ln w="9525">
            <a:noFill/>
            <a:miter lim="800000"/>
            <a:headEnd/>
            <a:tailEnd/>
          </a:ln>
          <a:effectLst/>
        </p:spPr>
        <p:txBody>
          <a:bodyPr wrap="none">
            <a:spAutoFit/>
          </a:bodyPr>
          <a:lstStyle/>
          <a:p>
            <a:r>
              <a:rPr lang="en-US" sz="2400" dirty="0"/>
              <a:t>Experiential Avoidance</a:t>
            </a:r>
          </a:p>
        </p:txBody>
      </p:sp>
      <p:pic>
        <p:nvPicPr>
          <p:cNvPr id="20487" name="Picture 7" descr="MCj03265980000[1]"/>
          <p:cNvPicPr>
            <a:picLocks noChangeAspect="1" noChangeArrowheads="1"/>
          </p:cNvPicPr>
          <p:nvPr/>
        </p:nvPicPr>
        <p:blipFill>
          <a:blip r:embed="rId3" cstate="print"/>
          <a:srcRect/>
          <a:stretch>
            <a:fillRect/>
          </a:stretch>
        </p:blipFill>
        <p:spPr bwMode="auto">
          <a:xfrm>
            <a:off x="5410200" y="3352800"/>
            <a:ext cx="2051050" cy="949325"/>
          </a:xfrm>
          <a:prstGeom prst="rect">
            <a:avLst/>
          </a:prstGeom>
          <a:noFill/>
        </p:spPr>
      </p:pic>
      <p:sp>
        <p:nvSpPr>
          <p:cNvPr id="20488" name="Text Box 8"/>
          <p:cNvSpPr txBox="1">
            <a:spLocks noChangeArrowheads="1"/>
          </p:cNvSpPr>
          <p:nvPr/>
        </p:nvSpPr>
        <p:spPr bwMode="auto">
          <a:xfrm>
            <a:off x="5181600" y="2514600"/>
            <a:ext cx="2520950" cy="457200"/>
          </a:xfrm>
          <a:prstGeom prst="rect">
            <a:avLst/>
          </a:prstGeom>
          <a:noFill/>
          <a:ln w="9525">
            <a:noFill/>
            <a:miter lim="800000"/>
            <a:headEnd/>
            <a:tailEnd/>
          </a:ln>
          <a:effectLst/>
        </p:spPr>
        <p:txBody>
          <a:bodyPr wrap="none">
            <a:spAutoFit/>
          </a:bodyPr>
          <a:lstStyle/>
          <a:p>
            <a:r>
              <a:rPr lang="en-US" sz="2400"/>
              <a:t>There Be Monsters!</a:t>
            </a:r>
          </a:p>
        </p:txBody>
      </p:sp>
      <p:sp>
        <p:nvSpPr>
          <p:cNvPr id="20489" name="Line 9"/>
          <p:cNvSpPr>
            <a:spLocks noChangeShapeType="1"/>
          </p:cNvSpPr>
          <p:nvPr/>
        </p:nvSpPr>
        <p:spPr bwMode="auto">
          <a:xfrm>
            <a:off x="4419600" y="1905000"/>
            <a:ext cx="0" cy="2286000"/>
          </a:xfrm>
          <a:prstGeom prst="line">
            <a:avLst/>
          </a:prstGeom>
          <a:noFill/>
          <a:ln w="28575">
            <a:solidFill>
              <a:schemeClr val="tx1"/>
            </a:solidFill>
            <a:prstDash val="dash"/>
            <a:round/>
            <a:headEnd/>
            <a:tailEnd/>
          </a:ln>
          <a:effectLst/>
        </p:spPr>
        <p:txBody>
          <a:bodyPr/>
          <a:lstStyle/>
          <a:p>
            <a:endParaRPr lang="en-US"/>
          </a:p>
        </p:txBody>
      </p:sp>
      <p:sp>
        <p:nvSpPr>
          <p:cNvPr id="20490" name="Text Box 10"/>
          <p:cNvSpPr txBox="1">
            <a:spLocks noChangeArrowheads="1"/>
          </p:cNvSpPr>
          <p:nvPr/>
        </p:nvSpPr>
        <p:spPr bwMode="auto">
          <a:xfrm>
            <a:off x="1306304" y="5562600"/>
            <a:ext cx="6787436" cy="830997"/>
          </a:xfrm>
          <a:prstGeom prst="rect">
            <a:avLst/>
          </a:prstGeom>
          <a:noFill/>
          <a:ln w="9525">
            <a:noFill/>
            <a:miter lim="800000"/>
            <a:headEnd/>
            <a:tailEnd/>
          </a:ln>
          <a:effectLst/>
        </p:spPr>
        <p:txBody>
          <a:bodyPr wrap="none">
            <a:spAutoFit/>
          </a:bodyPr>
          <a:lstStyle/>
          <a:p>
            <a:r>
              <a:rPr lang="en-US" sz="2400" dirty="0"/>
              <a:t>Whenever one moves in a valued direction, </a:t>
            </a:r>
          </a:p>
          <a:p>
            <a:r>
              <a:rPr lang="en-US" sz="2400" dirty="0"/>
              <a:t>avoided experiences show up!</a:t>
            </a:r>
          </a:p>
        </p:txBody>
      </p:sp>
    </p:spTree>
    <p:extLst>
      <p:ext uri="{BB962C8B-B14F-4D97-AF65-F5344CB8AC3E}">
        <p14:creationId xmlns:p14="http://schemas.microsoft.com/office/powerpoint/2010/main" xmlns="" val="353314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blinds(horizontal)">
                                      <p:cBhvr>
                                        <p:cTn id="7"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a:t>The Secret?</a:t>
            </a:r>
          </a:p>
        </p:txBody>
      </p:sp>
      <p:pic>
        <p:nvPicPr>
          <p:cNvPr id="23557" name="Picture 5" descr="MCj03265980000[1]"/>
          <p:cNvPicPr>
            <a:picLocks noGrp="1" noChangeAspect="1" noChangeArrowheads="1"/>
          </p:cNvPicPr>
          <p:nvPr>
            <p:ph idx="1"/>
          </p:nvPr>
        </p:nvPicPr>
        <p:blipFill>
          <a:blip r:embed="rId2" cstate="print"/>
          <a:srcRect/>
          <a:stretch>
            <a:fillRect/>
          </a:stretch>
        </p:blipFill>
        <p:spPr>
          <a:xfrm>
            <a:off x="609600" y="3200400"/>
            <a:ext cx="2432050" cy="1127125"/>
          </a:xfrm>
          <a:noFill/>
          <a:ln/>
        </p:spPr>
      </p:pic>
      <p:sp>
        <p:nvSpPr>
          <p:cNvPr id="23556" name="Line 4"/>
          <p:cNvSpPr>
            <a:spLocks noChangeShapeType="1"/>
          </p:cNvSpPr>
          <p:nvPr/>
        </p:nvSpPr>
        <p:spPr bwMode="auto">
          <a:xfrm>
            <a:off x="1066800" y="4648200"/>
            <a:ext cx="7010400" cy="0"/>
          </a:xfrm>
          <a:prstGeom prst="line">
            <a:avLst/>
          </a:prstGeom>
          <a:noFill/>
          <a:ln w="76200">
            <a:solidFill>
              <a:schemeClr val="tx2"/>
            </a:solidFill>
            <a:round/>
            <a:headEnd type="triangle" w="med" len="med"/>
            <a:tailEnd type="triangle" w="med" len="med"/>
          </a:ln>
          <a:effectLst/>
        </p:spPr>
        <p:txBody>
          <a:bodyPr/>
          <a:lstStyle/>
          <a:p>
            <a:endParaRPr lang="en-US"/>
          </a:p>
        </p:txBody>
      </p:sp>
      <p:pic>
        <p:nvPicPr>
          <p:cNvPr id="23558" name="Picture 6" descr="MCj03265980000[1]"/>
          <p:cNvPicPr>
            <a:picLocks noChangeAspect="1" noChangeArrowheads="1"/>
          </p:cNvPicPr>
          <p:nvPr/>
        </p:nvPicPr>
        <p:blipFill>
          <a:blip r:embed="rId2" cstate="print"/>
          <a:srcRect/>
          <a:stretch>
            <a:fillRect/>
          </a:stretch>
        </p:blipFill>
        <p:spPr bwMode="auto">
          <a:xfrm>
            <a:off x="6400800" y="3248025"/>
            <a:ext cx="2279650" cy="1054100"/>
          </a:xfrm>
          <a:prstGeom prst="rect">
            <a:avLst/>
          </a:prstGeom>
          <a:noFill/>
        </p:spPr>
      </p:pic>
      <p:sp>
        <p:nvSpPr>
          <p:cNvPr id="23559" name="Line 7"/>
          <p:cNvSpPr>
            <a:spLocks noChangeShapeType="1"/>
          </p:cNvSpPr>
          <p:nvPr/>
        </p:nvSpPr>
        <p:spPr bwMode="auto">
          <a:xfrm>
            <a:off x="5791200" y="2057400"/>
            <a:ext cx="0" cy="2286000"/>
          </a:xfrm>
          <a:prstGeom prst="line">
            <a:avLst/>
          </a:prstGeom>
          <a:noFill/>
          <a:ln w="28575">
            <a:solidFill>
              <a:schemeClr val="tx1"/>
            </a:solidFill>
            <a:prstDash val="dash"/>
            <a:round/>
            <a:headEnd/>
            <a:tailEnd/>
          </a:ln>
          <a:effectLst/>
        </p:spPr>
        <p:txBody>
          <a:bodyPr/>
          <a:lstStyle/>
          <a:p>
            <a:endParaRPr lang="en-US"/>
          </a:p>
        </p:txBody>
      </p:sp>
      <p:pic>
        <p:nvPicPr>
          <p:cNvPr id="23560" name="Picture 8" descr="j0336894"/>
          <p:cNvPicPr>
            <a:picLocks noChangeAspect="1" noChangeArrowheads="1" noCrop="1"/>
          </p:cNvPicPr>
          <p:nvPr/>
        </p:nvPicPr>
        <p:blipFill>
          <a:blip r:embed="rId3" cstate="print"/>
          <a:srcRect/>
          <a:stretch>
            <a:fillRect/>
          </a:stretch>
        </p:blipFill>
        <p:spPr bwMode="auto">
          <a:xfrm>
            <a:off x="3657600" y="2438400"/>
            <a:ext cx="1463675" cy="1676400"/>
          </a:xfrm>
          <a:prstGeom prst="rect">
            <a:avLst/>
          </a:prstGeom>
          <a:noFill/>
        </p:spPr>
      </p:pic>
      <p:sp>
        <p:nvSpPr>
          <p:cNvPr id="23561" name="Rectangle 9"/>
          <p:cNvSpPr>
            <a:spLocks noChangeArrowheads="1"/>
          </p:cNvSpPr>
          <p:nvPr/>
        </p:nvSpPr>
        <p:spPr bwMode="auto">
          <a:xfrm>
            <a:off x="685800" y="5032656"/>
            <a:ext cx="3886200" cy="461665"/>
          </a:xfrm>
          <a:prstGeom prst="rect">
            <a:avLst/>
          </a:prstGeom>
          <a:noFill/>
          <a:ln w="9525">
            <a:noFill/>
            <a:miter lim="800000"/>
            <a:headEnd/>
            <a:tailEnd/>
          </a:ln>
          <a:effectLst/>
        </p:spPr>
        <p:txBody>
          <a:bodyPr wrap="square">
            <a:spAutoFit/>
          </a:bodyPr>
          <a:lstStyle/>
          <a:p>
            <a:r>
              <a:rPr lang="en-US" sz="2400" dirty="0" smtClean="0"/>
              <a:t>Experiential Avoidance</a:t>
            </a:r>
            <a:endParaRPr lang="en-US" sz="2400" dirty="0"/>
          </a:p>
        </p:txBody>
      </p:sp>
      <p:sp>
        <p:nvSpPr>
          <p:cNvPr id="23562" name="Rectangle 10"/>
          <p:cNvSpPr>
            <a:spLocks noChangeArrowheads="1"/>
          </p:cNvSpPr>
          <p:nvPr/>
        </p:nvSpPr>
        <p:spPr bwMode="auto">
          <a:xfrm>
            <a:off x="5791200" y="4998243"/>
            <a:ext cx="2693366" cy="461665"/>
          </a:xfrm>
          <a:prstGeom prst="rect">
            <a:avLst/>
          </a:prstGeom>
          <a:noFill/>
          <a:ln w="9525">
            <a:noFill/>
            <a:miter lim="800000"/>
            <a:headEnd/>
            <a:tailEnd/>
          </a:ln>
          <a:effectLst/>
        </p:spPr>
        <p:txBody>
          <a:bodyPr wrap="none">
            <a:spAutoFit/>
          </a:bodyPr>
          <a:lstStyle/>
          <a:p>
            <a:r>
              <a:rPr lang="en-US" sz="2400" dirty="0"/>
              <a:t>Valued Direction</a:t>
            </a:r>
          </a:p>
        </p:txBody>
      </p:sp>
    </p:spTree>
    <p:extLst>
      <p:ext uri="{BB962C8B-B14F-4D97-AF65-F5344CB8AC3E}">
        <p14:creationId xmlns:p14="http://schemas.microsoft.com/office/powerpoint/2010/main" xmlns="" val="41959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linds(horizontal)">
                                      <p:cBhvr>
                                        <p:cTn id="7" dur="1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990600" y="685800"/>
            <a:ext cx="7024744" cy="1143000"/>
          </a:xfrm>
        </p:spPr>
        <p:txBody>
          <a:bodyPr/>
          <a:lstStyle/>
          <a:p>
            <a:r>
              <a:rPr lang="en-US" dirty="0"/>
              <a:t>Assessment of Progress</a:t>
            </a:r>
          </a:p>
        </p:txBody>
      </p:sp>
      <p:sp>
        <p:nvSpPr>
          <p:cNvPr id="22531" name="Rectangle 3"/>
          <p:cNvSpPr>
            <a:spLocks noGrp="1" noChangeArrowheads="1"/>
          </p:cNvSpPr>
          <p:nvPr>
            <p:ph idx="1"/>
          </p:nvPr>
        </p:nvSpPr>
        <p:spPr/>
        <p:txBody>
          <a:bodyPr/>
          <a:lstStyle/>
          <a:p>
            <a:pPr>
              <a:lnSpc>
                <a:spcPct val="90000"/>
              </a:lnSpc>
            </a:pPr>
            <a:r>
              <a:rPr lang="en-US" dirty="0"/>
              <a:t>Behavioral flexibility</a:t>
            </a:r>
          </a:p>
          <a:p>
            <a:pPr lvl="1">
              <a:lnSpc>
                <a:spcPct val="90000"/>
              </a:lnSpc>
            </a:pPr>
            <a:r>
              <a:rPr lang="en-US" dirty="0"/>
              <a:t>“I feel powerful!”</a:t>
            </a:r>
          </a:p>
          <a:p>
            <a:pPr>
              <a:lnSpc>
                <a:spcPct val="90000"/>
              </a:lnSpc>
            </a:pPr>
            <a:r>
              <a:rPr lang="en-US" dirty="0"/>
              <a:t>Willingness to experience</a:t>
            </a:r>
          </a:p>
          <a:p>
            <a:pPr lvl="1">
              <a:lnSpc>
                <a:spcPct val="90000"/>
              </a:lnSpc>
            </a:pPr>
            <a:r>
              <a:rPr lang="en-US" dirty="0"/>
              <a:t>“Can we do it again?”</a:t>
            </a:r>
          </a:p>
          <a:p>
            <a:pPr>
              <a:lnSpc>
                <a:spcPct val="90000"/>
              </a:lnSpc>
            </a:pPr>
            <a:r>
              <a:rPr lang="en-US" dirty="0"/>
              <a:t>Committed Action</a:t>
            </a:r>
          </a:p>
          <a:p>
            <a:pPr lvl="1">
              <a:lnSpc>
                <a:spcPct val="90000"/>
              </a:lnSpc>
            </a:pPr>
            <a:r>
              <a:rPr lang="en-US" dirty="0"/>
              <a:t>Approaching feared situations in the service of one’s values</a:t>
            </a:r>
          </a:p>
          <a:p>
            <a:pPr>
              <a:lnSpc>
                <a:spcPct val="90000"/>
              </a:lnSpc>
            </a:pPr>
            <a:r>
              <a:rPr lang="en-US" dirty="0"/>
              <a:t>Symptom reduction/exacerbation</a:t>
            </a:r>
          </a:p>
          <a:p>
            <a:pPr lvl="1">
              <a:lnSpc>
                <a:spcPct val="90000"/>
              </a:lnSpc>
            </a:pPr>
            <a:r>
              <a:rPr lang="en-US" dirty="0"/>
              <a:t>Congratulations – you are human!</a:t>
            </a:r>
          </a:p>
        </p:txBody>
      </p:sp>
    </p:spTree>
    <p:extLst>
      <p:ext uri="{BB962C8B-B14F-4D97-AF65-F5344CB8AC3E}">
        <p14:creationId xmlns:p14="http://schemas.microsoft.com/office/powerpoint/2010/main" xmlns="" val="2922772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ncing questions.jpg"/>
          <p:cNvPicPr>
            <a:picLocks noChangeAspect="1"/>
          </p:cNvPicPr>
          <p:nvPr/>
        </p:nvPicPr>
        <p:blipFill>
          <a:blip r:embed="rId2" cstate="print"/>
          <a:stretch>
            <a:fillRect/>
          </a:stretch>
        </p:blipFill>
        <p:spPr>
          <a:xfrm>
            <a:off x="332921" y="1759175"/>
            <a:ext cx="5221212" cy="3915909"/>
          </a:xfrm>
          <a:prstGeom prst="rect">
            <a:avLst/>
          </a:prstGeom>
        </p:spPr>
      </p:pic>
      <p:sp>
        <p:nvSpPr>
          <p:cNvPr id="5" name="TextBox 4"/>
          <p:cNvSpPr txBox="1"/>
          <p:nvPr/>
        </p:nvSpPr>
        <p:spPr>
          <a:xfrm>
            <a:off x="6052457" y="1233714"/>
            <a:ext cx="2412840" cy="1200329"/>
          </a:xfrm>
          <a:prstGeom prst="rect">
            <a:avLst/>
          </a:prstGeom>
          <a:noFill/>
        </p:spPr>
        <p:txBody>
          <a:bodyPr wrap="none" rtlCol="0">
            <a:spAutoFit/>
          </a:bodyPr>
          <a:lstStyle/>
          <a:p>
            <a:r>
              <a:rPr lang="en-US" sz="2400" b="1" dirty="0" smtClean="0"/>
              <a:t>Did you think </a:t>
            </a:r>
          </a:p>
          <a:p>
            <a:r>
              <a:rPr lang="en-US" sz="2400" b="1" dirty="0" smtClean="0"/>
              <a:t>to ask these</a:t>
            </a:r>
          </a:p>
          <a:p>
            <a:r>
              <a:rPr lang="en-US" sz="2400" b="1" dirty="0" smtClean="0"/>
              <a:t>questions?</a:t>
            </a:r>
            <a:endParaRPr lang="en-US" sz="2400" b="1" dirty="0"/>
          </a:p>
        </p:txBody>
      </p:sp>
      <p:sp>
        <p:nvSpPr>
          <p:cNvPr id="6" name="TextBox 5"/>
          <p:cNvSpPr txBox="1"/>
          <p:nvPr/>
        </p:nvSpPr>
        <p:spPr>
          <a:xfrm>
            <a:off x="5638800" y="3505200"/>
            <a:ext cx="3079689" cy="2031325"/>
          </a:xfrm>
          <a:prstGeom prst="rect">
            <a:avLst/>
          </a:prstGeom>
          <a:noFill/>
        </p:spPr>
        <p:txBody>
          <a:bodyPr wrap="square" rtlCol="0">
            <a:spAutoFit/>
          </a:bodyPr>
          <a:lstStyle/>
          <a:p>
            <a:r>
              <a:rPr lang="en-US" dirty="0" smtClean="0"/>
              <a:t>When did you stop dancing?</a:t>
            </a:r>
          </a:p>
          <a:p>
            <a:r>
              <a:rPr lang="en-US" dirty="0" smtClean="0"/>
              <a:t>When did you stop singing?</a:t>
            </a:r>
          </a:p>
          <a:p>
            <a:r>
              <a:rPr lang="en-US" dirty="0" smtClean="0"/>
              <a:t>When did you stop being </a:t>
            </a:r>
          </a:p>
          <a:p>
            <a:r>
              <a:rPr lang="en-US" dirty="0" smtClean="0"/>
              <a:t>enchanted by stories? </a:t>
            </a:r>
          </a:p>
          <a:p>
            <a:r>
              <a:rPr lang="en-US" dirty="0" smtClean="0"/>
              <a:t>When did you stop</a:t>
            </a:r>
          </a:p>
          <a:p>
            <a:r>
              <a:rPr lang="en-US" dirty="0" smtClean="0"/>
              <a:t>being comforted by the</a:t>
            </a:r>
          </a:p>
          <a:p>
            <a:r>
              <a:rPr lang="en-US" dirty="0" smtClean="0"/>
              <a:t>sweet territory of silence?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914400"/>
            <a:ext cx="7024744" cy="1143000"/>
          </a:xfrm>
        </p:spPr>
        <p:txBody>
          <a:bodyPr/>
          <a:lstStyle/>
          <a:p>
            <a:r>
              <a:rPr lang="en-US" sz="4000" dirty="0"/>
              <a:t>Case Conceptualization</a:t>
            </a:r>
          </a:p>
        </p:txBody>
      </p:sp>
      <p:sp>
        <p:nvSpPr>
          <p:cNvPr id="8195" name="Rectangle 3"/>
          <p:cNvSpPr>
            <a:spLocks noGrp="1" noChangeArrowheads="1"/>
          </p:cNvSpPr>
          <p:nvPr>
            <p:ph type="body" idx="1"/>
          </p:nvPr>
        </p:nvSpPr>
        <p:spPr/>
        <p:txBody>
          <a:bodyPr/>
          <a:lstStyle/>
          <a:p>
            <a:r>
              <a:rPr lang="en-US" dirty="0"/>
              <a:t>17 year-old European American female diagnosed with OCD transferred from another therapist trained in CBT for OCD</a:t>
            </a:r>
          </a:p>
          <a:p>
            <a:r>
              <a:rPr lang="en-US" dirty="0"/>
              <a:t>CBT + Sertraline for 5 months</a:t>
            </a:r>
          </a:p>
          <a:p>
            <a:r>
              <a:rPr lang="en-US" dirty="0"/>
              <a:t>ACT + CBT + Sertraline for 4 months</a:t>
            </a:r>
          </a:p>
          <a:p>
            <a:r>
              <a:rPr lang="en-US" dirty="0"/>
              <a:t>Onset of symptoms: 7</a:t>
            </a:r>
            <a:r>
              <a:rPr lang="en-US" baseline="30000" dirty="0"/>
              <a:t>th</a:t>
            </a:r>
            <a:r>
              <a:rPr lang="en-US" dirty="0"/>
              <a:t> grade</a:t>
            </a:r>
          </a:p>
        </p:txBody>
      </p:sp>
    </p:spTree>
    <p:extLst>
      <p:ext uri="{BB962C8B-B14F-4D97-AF65-F5344CB8AC3E}">
        <p14:creationId xmlns:p14="http://schemas.microsoft.com/office/powerpoint/2010/main" xmlns="" val="42398138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85800"/>
            <a:ext cx="7772400" cy="1143000"/>
          </a:xfrm>
        </p:spPr>
        <p:txBody>
          <a:bodyPr>
            <a:normAutofit fontScale="90000"/>
          </a:bodyPr>
          <a:lstStyle/>
          <a:p>
            <a:r>
              <a:rPr lang="en-US" sz="4000" dirty="0"/>
              <a:t>Symptoms at Initial Intake (CBT + Sertraline)</a:t>
            </a:r>
          </a:p>
        </p:txBody>
      </p:sp>
      <p:graphicFrame>
        <p:nvGraphicFramePr>
          <p:cNvPr id="12333" name="Group 45"/>
          <p:cNvGraphicFramePr>
            <a:graphicFrameLocks noGrp="1"/>
          </p:cNvGraphicFramePr>
          <p:nvPr>
            <p:ph type="tbl" idx="1"/>
            <p:extLst>
              <p:ext uri="{D42A27DB-BD31-4B8C-83A1-F6EECF244321}">
                <p14:modId xmlns:p14="http://schemas.microsoft.com/office/powerpoint/2010/main" xmlns="" val="2953853626"/>
              </p:ext>
            </p:extLst>
          </p:nvPr>
        </p:nvGraphicFramePr>
        <p:xfrm>
          <a:off x="457200" y="2057400"/>
          <a:ext cx="8229600" cy="4698685"/>
        </p:xfrm>
        <a:graphic>
          <a:graphicData uri="http://schemas.openxmlformats.org/drawingml/2006/table">
            <a:tbl>
              <a:tblPr/>
              <a:tblGrid>
                <a:gridCol w="4114800"/>
                <a:gridCol w="4114800"/>
              </a:tblGrid>
              <a:tr h="569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accent1"/>
                          </a:solidFill>
                          <a:effectLst>
                            <a:outerShdw blurRad="38100" dist="38100" dir="2700000" algn="tl">
                              <a:srgbClr val="000000"/>
                            </a:outerShdw>
                          </a:effectLst>
                          <a:latin typeface="+mn-lt"/>
                        </a:rPr>
                        <a:t>Compulsions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accent1"/>
                          </a:solidFill>
                          <a:effectLst>
                            <a:outerShdw blurRad="38100" dist="38100" dir="2700000" algn="tl">
                              <a:srgbClr val="000000"/>
                            </a:outerShdw>
                          </a:effectLst>
                          <a:latin typeface="+mn-lt"/>
                        </a:rPr>
                        <a:t>Obsessions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err="1" smtClean="0">
                          <a:ln>
                            <a:noFill/>
                          </a:ln>
                          <a:solidFill>
                            <a:schemeClr val="tx1"/>
                          </a:solidFill>
                          <a:effectLst>
                            <a:outerShdw blurRad="38100" dist="38100" dir="2700000" algn="tl">
                              <a:srgbClr val="000000"/>
                            </a:outerShdw>
                          </a:effectLst>
                          <a:latin typeface="+mn-lt"/>
                        </a:rPr>
                        <a:t>Handwashing</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mn-lt"/>
                        </a:rPr>
                        <a:t>Fear of sexual assault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mn-lt"/>
                        </a:rPr>
                        <a:t>Washing after toileting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mn-lt"/>
                        </a:rPr>
                        <a:t>Fear of pregnancy through contact with sperm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rPr>
                        <a:t>Retyping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rPr>
                        <a:t>Harm to others due to failure to wash hands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rPr>
                        <a:t>Checking 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rPr>
                        <a:t>Car accident if taking indirect route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mn-lt"/>
                        </a:rPr>
                        <a:t>Arranging/symmetry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rPr>
                        <a:t>Physical aging/wrinkles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7799148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838200"/>
            <a:ext cx="8229600" cy="1143000"/>
          </a:xfrm>
        </p:spPr>
        <p:txBody>
          <a:bodyPr>
            <a:normAutofit fontScale="90000"/>
          </a:bodyPr>
          <a:lstStyle/>
          <a:p>
            <a:r>
              <a:rPr lang="en-US" sz="4000" dirty="0"/>
              <a:t>Symptoms at Transfer (CBT + ACT + Sertraline)</a:t>
            </a:r>
          </a:p>
        </p:txBody>
      </p:sp>
      <p:graphicFrame>
        <p:nvGraphicFramePr>
          <p:cNvPr id="13359" name="Group 47"/>
          <p:cNvGraphicFramePr>
            <a:graphicFrameLocks noGrp="1"/>
          </p:cNvGraphicFramePr>
          <p:nvPr>
            <p:ph type="tbl" idx="1"/>
            <p:extLst>
              <p:ext uri="{D42A27DB-BD31-4B8C-83A1-F6EECF244321}">
                <p14:modId xmlns:p14="http://schemas.microsoft.com/office/powerpoint/2010/main" xmlns="" val="3691377936"/>
              </p:ext>
            </p:extLst>
          </p:nvPr>
        </p:nvGraphicFramePr>
        <p:xfrm>
          <a:off x="762000" y="2057400"/>
          <a:ext cx="7772400" cy="4030980"/>
        </p:xfrm>
        <a:graphic>
          <a:graphicData uri="http://schemas.openxmlformats.org/drawingml/2006/table">
            <a:tbl>
              <a:tblPr/>
              <a:tblGrid>
                <a:gridCol w="3886200"/>
                <a:gridCol w="3886200"/>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accent1"/>
                          </a:solidFill>
                          <a:effectLst>
                            <a:outerShdw blurRad="38100" dist="38100" dir="2700000" algn="tl">
                              <a:srgbClr val="000000"/>
                            </a:outerShdw>
                          </a:effectLst>
                          <a:latin typeface="+mn-lt"/>
                        </a:rPr>
                        <a:t>Compulsions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accent1"/>
                          </a:solidFill>
                          <a:effectLst>
                            <a:outerShdw blurRad="38100" dist="38100" dir="2700000" algn="tl">
                              <a:srgbClr val="000000"/>
                            </a:outerShdw>
                          </a:effectLst>
                          <a:latin typeface="+mn-lt"/>
                        </a:rPr>
                        <a:t>Obsessions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mn-lt"/>
                        </a:rPr>
                        <a:t>Handwashing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rPr>
                        <a:t>Fear of sticky residue (sperm)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mn-lt"/>
                        </a:rPr>
                        <a:t>Washing after toileting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rPr>
                        <a:t>HIV/AIDS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mn-lt"/>
                        </a:rPr>
                        <a:t>Changing contaminated clothes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rPr>
                        <a:t>Getting pregnant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mn-lt"/>
                        </a:rPr>
                        <a:t>Checking 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rPr>
                        <a:t>Rape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mn-lt"/>
                        </a:rPr>
                        <a:t>Checking to ascertain harm to self/others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mn-lt"/>
                        </a:rPr>
                        <a:t>Harming self/others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5677642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1143000"/>
          </a:xfrm>
        </p:spPr>
        <p:txBody>
          <a:bodyPr/>
          <a:lstStyle/>
          <a:p>
            <a:r>
              <a:rPr lang="en-US" sz="4000" dirty="0"/>
              <a:t>Course of Treatment</a:t>
            </a:r>
          </a:p>
        </p:txBody>
      </p:sp>
      <p:sp>
        <p:nvSpPr>
          <p:cNvPr id="14339" name="Rectangle 3"/>
          <p:cNvSpPr>
            <a:spLocks noGrp="1" noChangeArrowheads="1"/>
          </p:cNvSpPr>
          <p:nvPr>
            <p:ph type="body" idx="1"/>
          </p:nvPr>
        </p:nvSpPr>
        <p:spPr>
          <a:xfrm>
            <a:off x="685800" y="1371600"/>
            <a:ext cx="7772400" cy="5105400"/>
          </a:xfrm>
        </p:spPr>
        <p:txBody>
          <a:bodyPr>
            <a:normAutofit lnSpcReduction="10000"/>
          </a:bodyPr>
          <a:lstStyle/>
          <a:p>
            <a:pPr>
              <a:lnSpc>
                <a:spcPct val="90000"/>
              </a:lnSpc>
            </a:pPr>
            <a:r>
              <a:rPr lang="en-US" sz="2400" dirty="0"/>
              <a:t>22 Sessions: CBT + Sertraline</a:t>
            </a:r>
          </a:p>
          <a:p>
            <a:pPr>
              <a:lnSpc>
                <a:spcPct val="90000"/>
              </a:lnSpc>
              <a:buSzTx/>
            </a:pPr>
            <a:r>
              <a:rPr lang="en-US" sz="2400" dirty="0"/>
              <a:t>13 Sessions: CBT + ACT + Sertraline</a:t>
            </a:r>
          </a:p>
          <a:p>
            <a:pPr lvl="1">
              <a:lnSpc>
                <a:spcPct val="90000"/>
              </a:lnSpc>
            </a:pPr>
            <a:r>
              <a:rPr lang="en-US" sz="2000" dirty="0"/>
              <a:t>Session 1: Building rapport through identifying what client wants and what she has tried (workability)</a:t>
            </a:r>
          </a:p>
          <a:p>
            <a:pPr lvl="1">
              <a:lnSpc>
                <a:spcPct val="90000"/>
              </a:lnSpc>
            </a:pPr>
            <a:r>
              <a:rPr lang="en-US" sz="2000" dirty="0"/>
              <a:t>Sessions 2 – 5: </a:t>
            </a:r>
          </a:p>
          <a:p>
            <a:pPr lvl="2">
              <a:lnSpc>
                <a:spcPct val="90000"/>
              </a:lnSpc>
              <a:buSzTx/>
            </a:pPr>
            <a:r>
              <a:rPr lang="en-US" sz="1800" dirty="0"/>
              <a:t>Reconstructing symptom hierarchy</a:t>
            </a:r>
          </a:p>
          <a:p>
            <a:pPr lvl="2">
              <a:lnSpc>
                <a:spcPct val="90000"/>
              </a:lnSpc>
              <a:buSzTx/>
            </a:pPr>
            <a:r>
              <a:rPr lang="en-US" sz="1800" dirty="0"/>
              <a:t>Exploring broad functions of OCD in client’s life</a:t>
            </a:r>
          </a:p>
          <a:p>
            <a:pPr lvl="1">
              <a:lnSpc>
                <a:spcPct val="90000"/>
              </a:lnSpc>
            </a:pPr>
            <a:r>
              <a:rPr lang="en-US" sz="2000" dirty="0"/>
              <a:t>Sessions 6 – 7: Identifying client values </a:t>
            </a:r>
          </a:p>
          <a:p>
            <a:pPr lvl="1">
              <a:lnSpc>
                <a:spcPct val="90000"/>
              </a:lnSpc>
            </a:pPr>
            <a:r>
              <a:rPr lang="en-US" sz="2000" dirty="0"/>
              <a:t>Sessions 8 – 11: Incorporating mindfulness techniques/exercises into E/RP tasks</a:t>
            </a:r>
          </a:p>
          <a:p>
            <a:pPr lvl="1">
              <a:lnSpc>
                <a:spcPct val="90000"/>
              </a:lnSpc>
            </a:pPr>
            <a:r>
              <a:rPr lang="en-US" sz="2000" dirty="0"/>
              <a:t>Session 12: More explicit </a:t>
            </a:r>
            <a:r>
              <a:rPr lang="en-US" sz="2000" dirty="0" err="1"/>
              <a:t>defusion</a:t>
            </a:r>
            <a:r>
              <a:rPr lang="en-US" sz="2000" dirty="0"/>
              <a:t> techniques to assist with relapse prevention</a:t>
            </a:r>
          </a:p>
          <a:p>
            <a:pPr lvl="1">
              <a:lnSpc>
                <a:spcPct val="90000"/>
              </a:lnSpc>
            </a:pPr>
            <a:r>
              <a:rPr lang="en-US" sz="2000" dirty="0"/>
              <a:t>Session 13: Commitment to act consistently with valued directions</a:t>
            </a:r>
          </a:p>
          <a:p>
            <a:pPr>
              <a:lnSpc>
                <a:spcPct val="90000"/>
              </a:lnSpc>
            </a:pPr>
            <a:r>
              <a:rPr lang="en-US" sz="2400" dirty="0"/>
              <a:t>Sessions 3 – 12: In-session E/RP conducted/Between-session E/RP homework assigned</a:t>
            </a:r>
          </a:p>
        </p:txBody>
      </p:sp>
    </p:spTree>
    <p:extLst>
      <p:ext uri="{BB962C8B-B14F-4D97-AF65-F5344CB8AC3E}">
        <p14:creationId xmlns:p14="http://schemas.microsoft.com/office/powerpoint/2010/main" xmlns="" val="15673262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81000" y="762000"/>
            <a:ext cx="8229600" cy="1143000"/>
          </a:xfrm>
        </p:spPr>
        <p:txBody>
          <a:bodyPr>
            <a:normAutofit fontScale="90000"/>
          </a:bodyPr>
          <a:lstStyle/>
          <a:p>
            <a:r>
              <a:rPr lang="en-US" sz="4000" dirty="0"/>
              <a:t>Between-Session E/RP across CBT and CBT+ ACT Therapy Conditions</a:t>
            </a: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xmlns="" val="4183149291"/>
              </p:ext>
            </p:extLst>
          </p:nvPr>
        </p:nvGraphicFramePr>
        <p:xfrm>
          <a:off x="533400" y="2057400"/>
          <a:ext cx="8128000" cy="4429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625129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33400"/>
            <a:ext cx="8229600" cy="1143000"/>
          </a:xfrm>
        </p:spPr>
        <p:txBody>
          <a:bodyPr>
            <a:normAutofit fontScale="90000"/>
          </a:bodyPr>
          <a:lstStyle/>
          <a:p>
            <a:r>
              <a:rPr lang="en-US" sz="4000" dirty="0"/>
              <a:t>Discomfort Ratings During CBT + ACT E/RP Tasks</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xmlns="" val="810140094"/>
              </p:ext>
            </p:extLst>
          </p:nvPr>
        </p:nvGraphicFramePr>
        <p:xfrm>
          <a:off x="584200" y="2260600"/>
          <a:ext cx="7899400" cy="401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596059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533400"/>
            <a:ext cx="8229600" cy="1143000"/>
          </a:xfrm>
        </p:spPr>
        <p:txBody>
          <a:bodyPr>
            <a:normAutofit fontScale="90000"/>
          </a:bodyPr>
          <a:lstStyle/>
          <a:p>
            <a:r>
              <a:rPr lang="en-US" sz="4000" dirty="0"/>
              <a:t>Latency of Discomfort Extinction in Between-Session E/RP Tasks</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xmlns="" val="2610641825"/>
              </p:ext>
            </p:extLst>
          </p:nvPr>
        </p:nvGraphicFramePr>
        <p:xfrm>
          <a:off x="533400" y="1981200"/>
          <a:ext cx="8128000" cy="4429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238860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90600" y="609600"/>
            <a:ext cx="7024744" cy="1143000"/>
          </a:xfrm>
        </p:spPr>
        <p:txBody>
          <a:bodyPr/>
          <a:lstStyle/>
          <a:p>
            <a:r>
              <a:rPr lang="en-US" sz="4000" dirty="0"/>
              <a:t>At 5-Month Follow Up…</a:t>
            </a:r>
          </a:p>
        </p:txBody>
      </p:sp>
      <p:sp>
        <p:nvSpPr>
          <p:cNvPr id="19459" name="Rectangle 3"/>
          <p:cNvSpPr>
            <a:spLocks noGrp="1" noChangeArrowheads="1"/>
          </p:cNvSpPr>
          <p:nvPr>
            <p:ph type="body" idx="1"/>
          </p:nvPr>
        </p:nvSpPr>
        <p:spPr/>
        <p:txBody>
          <a:bodyPr>
            <a:normAutofit fontScale="85000" lnSpcReduction="20000"/>
          </a:bodyPr>
          <a:lstStyle/>
          <a:p>
            <a:pPr>
              <a:lnSpc>
                <a:spcPct val="90000"/>
              </a:lnSpc>
            </a:pPr>
            <a:r>
              <a:rPr lang="en-US" sz="2800" dirty="0"/>
              <a:t>CYBOCs Severity Score at 5 month follow-up: 7 (Subclinical)</a:t>
            </a:r>
          </a:p>
          <a:p>
            <a:pPr>
              <a:lnSpc>
                <a:spcPct val="90000"/>
              </a:lnSpc>
            </a:pPr>
            <a:r>
              <a:rPr lang="en-US" sz="2800" dirty="0"/>
              <a:t>Client was accepted into college of choice</a:t>
            </a:r>
          </a:p>
          <a:p>
            <a:pPr>
              <a:lnSpc>
                <a:spcPct val="90000"/>
              </a:lnSpc>
            </a:pPr>
            <a:r>
              <a:rPr lang="en-US" sz="2800" dirty="0"/>
              <a:t>College application included a personal essay detailing her experience with OCD</a:t>
            </a:r>
          </a:p>
          <a:p>
            <a:pPr>
              <a:lnSpc>
                <a:spcPct val="90000"/>
              </a:lnSpc>
            </a:pPr>
            <a:r>
              <a:rPr lang="en-US" sz="2800" dirty="0"/>
              <a:t>Meaningful developmentally-appropriate relationship with boyfriend</a:t>
            </a:r>
          </a:p>
          <a:p>
            <a:pPr>
              <a:lnSpc>
                <a:spcPct val="90000"/>
              </a:lnSpc>
            </a:pPr>
            <a:r>
              <a:rPr lang="en-US" sz="2800" dirty="0"/>
              <a:t>Considering leading OCD support group for adolescents at local hospital</a:t>
            </a:r>
          </a:p>
          <a:p>
            <a:pPr>
              <a:lnSpc>
                <a:spcPct val="90000"/>
              </a:lnSpc>
            </a:pPr>
            <a:r>
              <a:rPr lang="en-US" sz="2800" dirty="0"/>
              <a:t>Gradually discontinuing sertraline</a:t>
            </a:r>
          </a:p>
        </p:txBody>
      </p:sp>
    </p:spTree>
    <p:extLst>
      <p:ext uri="{BB962C8B-B14F-4D97-AF65-F5344CB8AC3E}">
        <p14:creationId xmlns:p14="http://schemas.microsoft.com/office/powerpoint/2010/main" xmlns="" val="15789493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a:t>Case Conceptualization</a:t>
            </a:r>
          </a:p>
        </p:txBody>
      </p:sp>
      <p:sp>
        <p:nvSpPr>
          <p:cNvPr id="11267" name="Rectangle 3"/>
          <p:cNvSpPr>
            <a:spLocks noGrp="1" noChangeArrowheads="1"/>
          </p:cNvSpPr>
          <p:nvPr>
            <p:ph type="body" idx="1"/>
          </p:nvPr>
        </p:nvSpPr>
        <p:spPr/>
        <p:txBody>
          <a:bodyPr>
            <a:normAutofit lnSpcReduction="10000"/>
          </a:bodyPr>
          <a:lstStyle/>
          <a:p>
            <a:pPr>
              <a:lnSpc>
                <a:spcPct val="90000"/>
              </a:lnSpc>
            </a:pPr>
            <a:r>
              <a:rPr lang="en-US"/>
              <a:t>8 year-old girl with OCD/Depression/ODD</a:t>
            </a:r>
          </a:p>
          <a:p>
            <a:pPr lvl="1">
              <a:lnSpc>
                <a:spcPct val="90000"/>
              </a:lnSpc>
            </a:pPr>
            <a:r>
              <a:rPr lang="en-US"/>
              <a:t>Obsessions: Germ fears, bodily wastes, bodily smells, body dysmorphia</a:t>
            </a:r>
          </a:p>
          <a:p>
            <a:pPr lvl="1">
              <a:lnSpc>
                <a:spcPct val="90000"/>
              </a:lnSpc>
            </a:pPr>
            <a:r>
              <a:rPr lang="en-US"/>
              <a:t>Compulsions: Spraying, washing, avoiding specific individuals</a:t>
            </a:r>
          </a:p>
          <a:p>
            <a:pPr lvl="1">
              <a:lnSpc>
                <a:spcPct val="90000"/>
              </a:lnSpc>
            </a:pPr>
            <a:r>
              <a:rPr lang="en-US"/>
              <a:t>Functional impairment: No friends, bossy to peers, suicide threats, physical aggression to parents, often substantially late or misses school</a:t>
            </a:r>
          </a:p>
          <a:p>
            <a:pPr lvl="1">
              <a:lnSpc>
                <a:spcPct val="90000"/>
              </a:lnSpc>
            </a:pPr>
            <a:r>
              <a:rPr lang="en-US"/>
              <a:t>Parents: “Have given up,” discipline entirely coercive and punitive </a:t>
            </a:r>
          </a:p>
        </p:txBody>
      </p:sp>
    </p:spTree>
    <p:extLst>
      <p:ext uri="{BB962C8B-B14F-4D97-AF65-F5344CB8AC3E}">
        <p14:creationId xmlns:p14="http://schemas.microsoft.com/office/powerpoint/2010/main" xmlns="" val="344310343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final thoughts for you…</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457952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066800"/>
          </a:xfrm>
        </p:spPr>
        <p:txBody>
          <a:bodyPr/>
          <a:lstStyle/>
          <a:p>
            <a:r>
              <a:rPr lang="en-US" b="1" dirty="0" smtClean="0"/>
              <a:t>ACT with Kids: Be Curious</a:t>
            </a:r>
            <a:endParaRPr lang="en-US"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333678312"/>
              </p:ext>
            </p:extLst>
          </p:nvPr>
        </p:nvGraphicFramePr>
        <p:xfrm>
          <a:off x="457200" y="16764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448888" y="2004899"/>
            <a:ext cx="1780711" cy="643254"/>
          </a:xfrm>
          <a:prstGeom prst="rect">
            <a:avLst/>
          </a:prstGeom>
          <a:noFill/>
        </p:spPr>
        <p:txBody>
          <a:bodyPr wrap="square" rtlCol="0">
            <a:spAutoFit/>
          </a:bodyPr>
          <a:lstStyle/>
          <a:p>
            <a:pPr algn="ctr"/>
            <a:r>
              <a:rPr lang="en-US" dirty="0" smtClean="0"/>
              <a:t>Acceptance Defusion</a:t>
            </a:r>
            <a:endParaRPr lang="en-US" dirty="0"/>
          </a:p>
        </p:txBody>
      </p:sp>
      <p:sp>
        <p:nvSpPr>
          <p:cNvPr id="6" name="TextBox 5"/>
          <p:cNvSpPr txBox="1"/>
          <p:nvPr/>
        </p:nvSpPr>
        <p:spPr>
          <a:xfrm>
            <a:off x="3386375" y="6000750"/>
            <a:ext cx="2535454" cy="646331"/>
          </a:xfrm>
          <a:prstGeom prst="rect">
            <a:avLst/>
          </a:prstGeom>
          <a:noFill/>
        </p:spPr>
        <p:txBody>
          <a:bodyPr wrap="square" rtlCol="0">
            <a:spAutoFit/>
          </a:bodyPr>
          <a:lstStyle/>
          <a:p>
            <a:pPr algn="ctr"/>
            <a:r>
              <a:rPr lang="en-US" dirty="0" smtClean="0">
                <a:solidFill>
                  <a:schemeClr val="accent2">
                    <a:lumMod val="60000"/>
                    <a:lumOff val="40000"/>
                  </a:schemeClr>
                </a:solidFill>
              </a:rPr>
              <a:t>Values</a:t>
            </a:r>
          </a:p>
          <a:p>
            <a:pPr algn="ctr"/>
            <a:r>
              <a:rPr lang="en-US" dirty="0" smtClean="0">
                <a:solidFill>
                  <a:schemeClr val="accent2">
                    <a:lumMod val="60000"/>
                    <a:lumOff val="40000"/>
                  </a:schemeClr>
                </a:solidFill>
              </a:rPr>
              <a:t>Committed Action</a:t>
            </a:r>
            <a:endParaRPr lang="en-US" dirty="0">
              <a:solidFill>
                <a:schemeClr val="accent2">
                  <a:lumMod val="60000"/>
                  <a:lumOff val="40000"/>
                </a:schemeClr>
              </a:solidFill>
            </a:endParaRPr>
          </a:p>
        </p:txBody>
      </p:sp>
      <p:sp>
        <p:nvSpPr>
          <p:cNvPr id="3" name="TextBox 2"/>
          <p:cNvSpPr txBox="1"/>
          <p:nvPr/>
        </p:nvSpPr>
        <p:spPr>
          <a:xfrm>
            <a:off x="798286" y="2004899"/>
            <a:ext cx="1888659" cy="646331"/>
          </a:xfrm>
          <a:prstGeom prst="rect">
            <a:avLst/>
          </a:prstGeom>
          <a:noFill/>
        </p:spPr>
        <p:txBody>
          <a:bodyPr wrap="none" rtlCol="0">
            <a:spAutoFit/>
          </a:bodyPr>
          <a:lstStyle/>
          <a:p>
            <a:pPr algn="ctr"/>
            <a:r>
              <a:rPr lang="en-US" dirty="0" smtClean="0">
                <a:solidFill>
                  <a:schemeClr val="accent2">
                    <a:lumMod val="60000"/>
                    <a:lumOff val="40000"/>
                  </a:schemeClr>
                </a:solidFill>
              </a:rPr>
              <a:t>Present Moment</a:t>
            </a:r>
          </a:p>
          <a:p>
            <a:pPr algn="ctr"/>
            <a:r>
              <a:rPr lang="en-US" dirty="0" smtClean="0">
                <a:solidFill>
                  <a:schemeClr val="accent2">
                    <a:lumMod val="60000"/>
                    <a:lumOff val="40000"/>
                  </a:schemeClr>
                </a:solidFill>
              </a:rPr>
              <a:t>Self As Context</a:t>
            </a:r>
            <a:endParaRPr lang="en-US" dirty="0">
              <a:solidFill>
                <a:schemeClr val="accent2">
                  <a:lumMod val="60000"/>
                  <a:lumOff val="40000"/>
                </a:schemeClr>
              </a:solidFill>
            </a:endParaRPr>
          </a:p>
        </p:txBody>
      </p:sp>
    </p:spTree>
    <p:extLst>
      <p:ext uri="{BB962C8B-B14F-4D97-AF65-F5344CB8AC3E}">
        <p14:creationId xmlns="" xmlns:p14="http://schemas.microsoft.com/office/powerpoint/2010/main" val="5216184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667000"/>
            <a:ext cx="7772400" cy="1362075"/>
          </a:xfrm>
        </p:spPr>
        <p:txBody>
          <a:bodyPr>
            <a:normAutofit fontScale="90000"/>
          </a:bodyPr>
          <a:lstStyle/>
          <a:p>
            <a:r>
              <a:rPr lang="en-US" dirty="0" smtClean="0"/>
              <a:t>What if you could make an extraordinary difference in your clients’ lives?</a:t>
            </a:r>
            <a:endParaRPr lang="en-US" dirty="0"/>
          </a:p>
        </p:txBody>
      </p:sp>
      <p:sp>
        <p:nvSpPr>
          <p:cNvPr id="5" name="Text Placeholder 4"/>
          <p:cNvSpPr>
            <a:spLocks noGrp="1"/>
          </p:cNvSpPr>
          <p:nvPr>
            <p:ph type="body" idx="1"/>
          </p:nvPr>
        </p:nvSpPr>
        <p:spPr/>
        <p:txBody>
          <a:bodyPr/>
          <a:lstStyle/>
          <a:p>
            <a:endParaRPr lang="en-US"/>
          </a:p>
        </p:txBody>
      </p:sp>
      <p:pic>
        <p:nvPicPr>
          <p:cNvPr id="6" name="Picture 5" descr="Hom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5059" y="6182298"/>
            <a:ext cx="1976935" cy="615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0504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0236" y="1425435"/>
            <a:ext cx="4254691" cy="4339650"/>
          </a:xfrm>
          <a:prstGeom prst="rect">
            <a:avLst/>
          </a:prstGeom>
          <a:noFill/>
        </p:spPr>
        <p:txBody>
          <a:bodyPr wrap="none">
            <a:spAutoFit/>
          </a:bodyPr>
          <a:lstStyle/>
          <a:p>
            <a:pPr>
              <a:defRPr/>
            </a:pPr>
            <a:r>
              <a:rPr lang="en-US" sz="2000" dirty="0">
                <a:solidFill>
                  <a:schemeClr val="tx2"/>
                </a:solidFill>
                <a:latin typeface="+mn-lt"/>
                <a:cs typeface="Arial" charset="0"/>
              </a:rPr>
              <a:t/>
            </a:r>
            <a:br>
              <a:rPr lang="en-US" sz="2000" dirty="0">
                <a:solidFill>
                  <a:schemeClr val="tx2"/>
                </a:solidFill>
                <a:latin typeface="+mn-lt"/>
                <a:cs typeface="Arial" charset="0"/>
              </a:rPr>
            </a:br>
            <a:r>
              <a:rPr lang="en-US" sz="2000" dirty="0">
                <a:solidFill>
                  <a:schemeClr val="tx2"/>
                </a:solidFill>
                <a:latin typeface="+mn-lt"/>
                <a:cs typeface="Arial" charset="0"/>
              </a:rPr>
              <a:t/>
            </a:r>
            <a:br>
              <a:rPr lang="en-US" sz="2000" dirty="0">
                <a:solidFill>
                  <a:schemeClr val="tx2"/>
                </a:solidFill>
                <a:latin typeface="+mn-lt"/>
                <a:cs typeface="Arial" charset="0"/>
              </a:rPr>
            </a:br>
            <a:r>
              <a:rPr lang="en-US" sz="1600" dirty="0">
                <a:solidFill>
                  <a:schemeClr val="tx2"/>
                </a:solidFill>
                <a:latin typeface="+mn-lt"/>
                <a:cs typeface="Arial" charset="0"/>
              </a:rPr>
              <a:t>When she was free, the divers say </a:t>
            </a:r>
            <a:endParaRPr lang="en-US" sz="1600" dirty="0" smtClean="0">
              <a:solidFill>
                <a:schemeClr val="tx2"/>
              </a:solidFill>
              <a:latin typeface="+mn-lt"/>
              <a:cs typeface="Arial" charset="0"/>
            </a:endParaRPr>
          </a:p>
          <a:p>
            <a:pPr>
              <a:defRPr/>
            </a:pPr>
            <a:r>
              <a:rPr lang="en-US" sz="1600" dirty="0" smtClean="0">
                <a:solidFill>
                  <a:schemeClr val="tx2"/>
                </a:solidFill>
                <a:latin typeface="+mn-lt"/>
                <a:cs typeface="Arial" charset="0"/>
              </a:rPr>
              <a:t>she </a:t>
            </a:r>
            <a:r>
              <a:rPr lang="en-US" sz="1600" dirty="0">
                <a:solidFill>
                  <a:schemeClr val="tx2"/>
                </a:solidFill>
                <a:latin typeface="+mn-lt"/>
                <a:cs typeface="Arial" charset="0"/>
              </a:rPr>
              <a:t>swam </a:t>
            </a:r>
            <a:r>
              <a:rPr lang="en-US" sz="1600" dirty="0" smtClean="0">
                <a:solidFill>
                  <a:schemeClr val="tx2"/>
                </a:solidFill>
                <a:latin typeface="+mn-lt"/>
                <a:cs typeface="Arial" charset="0"/>
              </a:rPr>
              <a:t>in </a:t>
            </a:r>
            <a:r>
              <a:rPr lang="en-US" sz="1600" dirty="0">
                <a:solidFill>
                  <a:schemeClr val="tx2"/>
                </a:solidFill>
                <a:latin typeface="+mn-lt"/>
                <a:cs typeface="Arial" charset="0"/>
              </a:rPr>
              <a:t>what seemed like </a:t>
            </a:r>
            <a:endParaRPr lang="en-US" sz="1600" dirty="0" smtClean="0">
              <a:solidFill>
                <a:schemeClr val="tx2"/>
              </a:solidFill>
              <a:latin typeface="+mn-lt"/>
              <a:cs typeface="Arial" charset="0"/>
            </a:endParaRPr>
          </a:p>
          <a:p>
            <a:pPr>
              <a:defRPr/>
            </a:pPr>
            <a:r>
              <a:rPr lang="en-US" sz="1600" dirty="0" smtClean="0">
                <a:solidFill>
                  <a:schemeClr val="tx2"/>
                </a:solidFill>
                <a:latin typeface="+mn-lt"/>
                <a:cs typeface="Arial" charset="0"/>
              </a:rPr>
              <a:t>joyous </a:t>
            </a:r>
            <a:r>
              <a:rPr lang="en-US" sz="1600" dirty="0">
                <a:solidFill>
                  <a:schemeClr val="tx2"/>
                </a:solidFill>
                <a:latin typeface="+mn-lt"/>
                <a:cs typeface="Arial" charset="0"/>
              </a:rPr>
              <a:t>circles. She then came back </a:t>
            </a:r>
          </a:p>
          <a:p>
            <a:pPr>
              <a:defRPr/>
            </a:pPr>
            <a:r>
              <a:rPr lang="en-US" sz="1600" dirty="0">
                <a:solidFill>
                  <a:schemeClr val="tx2"/>
                </a:solidFill>
                <a:latin typeface="+mn-lt"/>
                <a:cs typeface="Arial" charset="0"/>
              </a:rPr>
              <a:t>to each and every diver, one at a time, </a:t>
            </a:r>
          </a:p>
          <a:p>
            <a:pPr>
              <a:defRPr/>
            </a:pPr>
            <a:r>
              <a:rPr lang="en-US" sz="1600" dirty="0">
                <a:solidFill>
                  <a:schemeClr val="tx2"/>
                </a:solidFill>
                <a:latin typeface="+mn-lt"/>
                <a:cs typeface="Arial" charset="0"/>
              </a:rPr>
              <a:t>and nudged them, pushed them </a:t>
            </a:r>
            <a:endParaRPr lang="en-US" sz="1600" dirty="0" smtClean="0">
              <a:solidFill>
                <a:schemeClr val="tx2"/>
              </a:solidFill>
              <a:latin typeface="+mn-lt"/>
              <a:cs typeface="Arial" charset="0"/>
            </a:endParaRPr>
          </a:p>
          <a:p>
            <a:pPr>
              <a:defRPr/>
            </a:pPr>
            <a:r>
              <a:rPr lang="en-US" sz="1600" dirty="0" smtClean="0">
                <a:solidFill>
                  <a:schemeClr val="tx2"/>
                </a:solidFill>
                <a:latin typeface="+mn-lt"/>
                <a:cs typeface="Arial" charset="0"/>
              </a:rPr>
              <a:t>gently </a:t>
            </a:r>
            <a:r>
              <a:rPr lang="en-US" sz="1600" dirty="0">
                <a:solidFill>
                  <a:schemeClr val="tx2"/>
                </a:solidFill>
                <a:latin typeface="+mn-lt"/>
                <a:cs typeface="Arial" charset="0"/>
              </a:rPr>
              <a:t>around </a:t>
            </a:r>
            <a:r>
              <a:rPr lang="en-US" sz="1600" dirty="0" smtClean="0">
                <a:solidFill>
                  <a:schemeClr val="tx2"/>
                </a:solidFill>
                <a:latin typeface="+mn-lt"/>
                <a:cs typeface="Arial" charset="0"/>
              </a:rPr>
              <a:t>as </a:t>
            </a:r>
            <a:r>
              <a:rPr lang="en-US" sz="1600" dirty="0">
                <a:solidFill>
                  <a:schemeClr val="tx2"/>
                </a:solidFill>
                <a:latin typeface="+mn-lt"/>
                <a:cs typeface="Arial" charset="0"/>
              </a:rPr>
              <a:t>she was thanking them.</a:t>
            </a:r>
            <a:br>
              <a:rPr lang="en-US" sz="1600" dirty="0">
                <a:solidFill>
                  <a:schemeClr val="tx2"/>
                </a:solidFill>
                <a:latin typeface="+mn-lt"/>
                <a:cs typeface="Arial" charset="0"/>
              </a:rPr>
            </a:br>
            <a:r>
              <a:rPr lang="en-US" sz="1600" dirty="0">
                <a:solidFill>
                  <a:schemeClr val="tx2"/>
                </a:solidFill>
                <a:latin typeface="+mn-lt"/>
                <a:cs typeface="Arial" charset="0"/>
              </a:rPr>
              <a:t/>
            </a:r>
            <a:br>
              <a:rPr lang="en-US" sz="1600" dirty="0">
                <a:solidFill>
                  <a:schemeClr val="tx2"/>
                </a:solidFill>
                <a:latin typeface="+mn-lt"/>
                <a:cs typeface="Arial" charset="0"/>
              </a:rPr>
            </a:br>
            <a:r>
              <a:rPr lang="en-US" sz="1600" dirty="0">
                <a:solidFill>
                  <a:schemeClr val="tx2"/>
                </a:solidFill>
                <a:latin typeface="+mn-lt"/>
                <a:cs typeface="Arial" charset="0"/>
              </a:rPr>
              <a:t>Some said it was the most </a:t>
            </a:r>
            <a:endParaRPr lang="en-US" sz="1600" dirty="0" smtClean="0">
              <a:solidFill>
                <a:schemeClr val="tx2"/>
              </a:solidFill>
              <a:latin typeface="+mn-lt"/>
              <a:cs typeface="Arial" charset="0"/>
            </a:endParaRPr>
          </a:p>
          <a:p>
            <a:pPr>
              <a:defRPr/>
            </a:pPr>
            <a:r>
              <a:rPr lang="en-US" sz="1600" dirty="0" smtClean="0">
                <a:solidFill>
                  <a:schemeClr val="tx2"/>
                </a:solidFill>
                <a:latin typeface="+mn-lt"/>
                <a:cs typeface="Arial" charset="0"/>
              </a:rPr>
              <a:t>incredibly </a:t>
            </a:r>
            <a:r>
              <a:rPr lang="en-US" sz="1600" dirty="0">
                <a:solidFill>
                  <a:schemeClr val="tx2"/>
                </a:solidFill>
                <a:latin typeface="+mn-lt"/>
                <a:cs typeface="Arial" charset="0"/>
              </a:rPr>
              <a:t>beautiful experience </a:t>
            </a:r>
          </a:p>
          <a:p>
            <a:pPr>
              <a:defRPr/>
            </a:pPr>
            <a:r>
              <a:rPr lang="en-US" sz="1600" dirty="0">
                <a:solidFill>
                  <a:schemeClr val="tx2"/>
                </a:solidFill>
                <a:latin typeface="+mn-lt"/>
                <a:cs typeface="Arial" charset="0"/>
              </a:rPr>
              <a:t>of their lives. The guy who cut the rope </a:t>
            </a:r>
            <a:endParaRPr lang="en-US" sz="1600" dirty="0" smtClean="0">
              <a:solidFill>
                <a:schemeClr val="tx2"/>
              </a:solidFill>
              <a:latin typeface="+mn-lt"/>
              <a:cs typeface="Arial" charset="0"/>
            </a:endParaRPr>
          </a:p>
          <a:p>
            <a:pPr>
              <a:defRPr/>
            </a:pPr>
            <a:r>
              <a:rPr lang="en-US" sz="1600" dirty="0" smtClean="0">
                <a:solidFill>
                  <a:schemeClr val="tx2"/>
                </a:solidFill>
                <a:latin typeface="+mn-lt"/>
                <a:cs typeface="Arial" charset="0"/>
              </a:rPr>
              <a:t>out </a:t>
            </a:r>
            <a:r>
              <a:rPr lang="en-US" sz="1600" dirty="0">
                <a:solidFill>
                  <a:schemeClr val="tx2"/>
                </a:solidFill>
                <a:latin typeface="+mn-lt"/>
                <a:cs typeface="Arial" charset="0"/>
              </a:rPr>
              <a:t>of her mouth </a:t>
            </a:r>
            <a:r>
              <a:rPr lang="en-US" sz="1600" dirty="0" smtClean="0">
                <a:solidFill>
                  <a:schemeClr val="tx2"/>
                </a:solidFill>
                <a:latin typeface="+mn-lt"/>
                <a:cs typeface="Arial" charset="0"/>
              </a:rPr>
              <a:t>said </a:t>
            </a:r>
            <a:r>
              <a:rPr lang="en-US" sz="1600" dirty="0">
                <a:solidFill>
                  <a:schemeClr val="tx2"/>
                </a:solidFill>
                <a:latin typeface="+mn-lt"/>
                <a:cs typeface="Arial" charset="0"/>
              </a:rPr>
              <a:t>her eyes were </a:t>
            </a:r>
            <a:endParaRPr lang="en-US" sz="1600" dirty="0" smtClean="0">
              <a:solidFill>
                <a:schemeClr val="tx2"/>
              </a:solidFill>
              <a:latin typeface="+mn-lt"/>
              <a:cs typeface="Arial" charset="0"/>
            </a:endParaRPr>
          </a:p>
          <a:p>
            <a:pPr>
              <a:defRPr/>
            </a:pPr>
            <a:r>
              <a:rPr lang="en-US" sz="1600" dirty="0" smtClean="0">
                <a:solidFill>
                  <a:schemeClr val="tx2"/>
                </a:solidFill>
                <a:latin typeface="+mn-lt"/>
                <a:cs typeface="Arial" charset="0"/>
              </a:rPr>
              <a:t>following </a:t>
            </a:r>
            <a:r>
              <a:rPr lang="en-US" sz="1600" dirty="0">
                <a:solidFill>
                  <a:schemeClr val="tx2"/>
                </a:solidFill>
                <a:latin typeface="+mn-lt"/>
                <a:cs typeface="Arial" charset="0"/>
              </a:rPr>
              <a:t>him the whole time, and he </a:t>
            </a:r>
          </a:p>
          <a:p>
            <a:pPr>
              <a:defRPr/>
            </a:pPr>
            <a:r>
              <a:rPr lang="en-US" sz="1600" dirty="0">
                <a:solidFill>
                  <a:schemeClr val="tx2"/>
                </a:solidFill>
                <a:latin typeface="+mn-lt"/>
                <a:cs typeface="Arial" charset="0"/>
              </a:rPr>
              <a:t>will never be the same.</a:t>
            </a:r>
            <a:r>
              <a:rPr lang="en-US" sz="2000" dirty="0">
                <a:latin typeface="+mn-lt"/>
                <a:cs typeface="Arial" charset="0"/>
              </a:rPr>
              <a:t/>
            </a:r>
            <a:br>
              <a:rPr lang="en-US" sz="2000" dirty="0">
                <a:latin typeface="+mn-lt"/>
                <a:cs typeface="Arial" charset="0"/>
              </a:rPr>
            </a:br>
            <a:r>
              <a:rPr lang="en-US" sz="1400" dirty="0">
                <a:latin typeface="+mn-lt"/>
                <a:cs typeface="Arial" charset="0"/>
              </a:rPr>
              <a:t/>
            </a:r>
            <a:br>
              <a:rPr lang="en-US" sz="1400" dirty="0">
                <a:latin typeface="+mn-lt"/>
                <a:cs typeface="Arial" charset="0"/>
              </a:rPr>
            </a:br>
            <a:endParaRPr lang="en-US" sz="1400" b="1" dirty="0">
              <a:latin typeface="+mn-lt"/>
              <a:cs typeface="Arial" charset="0"/>
            </a:endParaRPr>
          </a:p>
        </p:txBody>
      </p:sp>
      <p:pic>
        <p:nvPicPr>
          <p:cNvPr id="140291"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909633"/>
            <a:ext cx="4350848" cy="572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692172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1000"/>
                                        <p:tgtEl>
                                          <p:spTgt spid="2">
                                            <p:txEl>
                                              <p:pRg st="8" end="8"/>
                                            </p:txEl>
                                          </p:spTgt>
                                        </p:tgtEl>
                                      </p:cBhvr>
                                    </p:animEffect>
                                    <p:anim calcmode="lin" valueType="num">
                                      <p:cBhvr>
                                        <p:cTn id="5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Effect transition="in" filter="fade">
                                      <p:cBhvr>
                                        <p:cTn id="61" dur="1000"/>
                                        <p:tgtEl>
                                          <p:spTgt spid="2">
                                            <p:txEl>
                                              <p:pRg st="10" end="10"/>
                                            </p:txEl>
                                          </p:spTgt>
                                        </p:tgtEl>
                                      </p:cBhvr>
                                    </p:animEffect>
                                    <p:anim calcmode="lin" valueType="num">
                                      <p:cBhvr>
                                        <p:cTn id="6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170" y="2708275"/>
            <a:ext cx="7832592" cy="1908215"/>
          </a:xfrm>
          <a:prstGeom prst="rect">
            <a:avLst/>
          </a:prstGeom>
          <a:noFill/>
        </p:spPr>
        <p:txBody>
          <a:bodyPr wrap="none">
            <a:spAutoFit/>
          </a:bodyPr>
          <a:lstStyle/>
          <a:p>
            <a:pPr algn="ctr">
              <a:defRPr/>
            </a:pPr>
            <a:r>
              <a:rPr lang="en-US" sz="2000" b="1" dirty="0">
                <a:solidFill>
                  <a:schemeClr val="tx2"/>
                </a:solidFill>
                <a:latin typeface="+mj-lt"/>
                <a:cs typeface="Arial" charset="0"/>
              </a:rPr>
              <a:t>May you, and all those you love, be so blessed and fortunate </a:t>
            </a:r>
          </a:p>
          <a:p>
            <a:pPr algn="ctr">
              <a:defRPr/>
            </a:pPr>
            <a:r>
              <a:rPr lang="en-US" sz="2000" b="1" dirty="0">
                <a:solidFill>
                  <a:schemeClr val="tx2"/>
                </a:solidFill>
                <a:latin typeface="+mj-lt"/>
                <a:cs typeface="Arial" charset="0"/>
              </a:rPr>
              <a:t>to be surrounded by people who will help you get untangled </a:t>
            </a:r>
          </a:p>
          <a:p>
            <a:pPr algn="ctr">
              <a:defRPr/>
            </a:pPr>
            <a:r>
              <a:rPr lang="en-US" sz="2000" b="1" dirty="0">
                <a:solidFill>
                  <a:schemeClr val="tx2"/>
                </a:solidFill>
                <a:latin typeface="+mj-lt"/>
                <a:cs typeface="Arial" charset="0"/>
              </a:rPr>
              <a:t>from the </a:t>
            </a:r>
            <a:r>
              <a:rPr lang="en-US" sz="2000" b="1" dirty="0" smtClean="0">
                <a:solidFill>
                  <a:schemeClr val="tx2"/>
                </a:solidFill>
                <a:latin typeface="+mj-lt"/>
                <a:cs typeface="Arial" charset="0"/>
              </a:rPr>
              <a:t>words and stories </a:t>
            </a:r>
            <a:r>
              <a:rPr lang="en-US" sz="2000" b="1" dirty="0">
                <a:solidFill>
                  <a:schemeClr val="tx2"/>
                </a:solidFill>
                <a:latin typeface="+mj-lt"/>
                <a:cs typeface="Arial" charset="0"/>
              </a:rPr>
              <a:t>that are binding you. </a:t>
            </a:r>
            <a:endParaRPr lang="en-US" sz="2000" b="1" dirty="0" smtClean="0">
              <a:solidFill>
                <a:schemeClr val="tx2"/>
              </a:solidFill>
              <a:latin typeface="+mj-lt"/>
              <a:cs typeface="Arial" charset="0"/>
            </a:endParaRPr>
          </a:p>
          <a:p>
            <a:pPr algn="ctr">
              <a:defRPr/>
            </a:pPr>
            <a:r>
              <a:rPr lang="en-US" sz="2000" b="1" dirty="0" smtClean="0">
                <a:solidFill>
                  <a:schemeClr val="tx2"/>
                </a:solidFill>
                <a:latin typeface="+mj-lt"/>
                <a:cs typeface="Arial" charset="0"/>
              </a:rPr>
              <a:t>And</a:t>
            </a:r>
            <a:r>
              <a:rPr lang="en-US" sz="2000" b="1" dirty="0">
                <a:solidFill>
                  <a:schemeClr val="tx2"/>
                </a:solidFill>
                <a:latin typeface="+mj-lt"/>
                <a:cs typeface="Arial" charset="0"/>
              </a:rPr>
              <a:t>, may you always know </a:t>
            </a:r>
          </a:p>
          <a:p>
            <a:pPr algn="ctr">
              <a:defRPr/>
            </a:pPr>
            <a:r>
              <a:rPr lang="en-US" sz="2000" b="1" dirty="0">
                <a:solidFill>
                  <a:schemeClr val="tx2"/>
                </a:solidFill>
                <a:latin typeface="+mj-lt"/>
                <a:cs typeface="Arial" charset="0"/>
              </a:rPr>
              <a:t>the joy of giving and receiving gratitude.</a:t>
            </a:r>
          </a:p>
          <a:p>
            <a:pPr algn="ctr">
              <a:defRPr/>
            </a:pPr>
            <a:endParaRPr lang="en-US" dirty="0">
              <a:cs typeface="Arial" charset="0"/>
            </a:endParaRPr>
          </a:p>
        </p:txBody>
      </p:sp>
      <p:pic>
        <p:nvPicPr>
          <p:cNvPr id="3" name="Picture 2" descr="Hom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5059" y="6182298"/>
            <a:ext cx="1976935" cy="615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5076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2514600" y="2514600"/>
            <a:ext cx="7772400" cy="1143000"/>
          </a:xfrm>
        </p:spPr>
        <p:txBody>
          <a:bodyPr/>
          <a:lstStyle/>
          <a:p>
            <a:pPr eaLnBrk="1" hangingPunct="1"/>
            <a:r>
              <a:rPr lang="en-US" dirty="0" smtClean="0"/>
              <a:t>Namaste</a:t>
            </a:r>
          </a:p>
        </p:txBody>
      </p:sp>
      <p:pic>
        <p:nvPicPr>
          <p:cNvPr id="10242" name="Picture 2" descr="https://scontent-b.xx.fbcdn.net/hphotos-frc1/734369_10202323531835239_2027662846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95250"/>
            <a:ext cx="9144000" cy="4638676"/>
          </a:xfrm>
          <a:prstGeom prst="rect">
            <a:avLst/>
          </a:prstGeom>
          <a:noFill/>
          <a:extLst>
            <a:ext uri="{909E8E84-426E-40DD-AFC4-6F175D3DCCD1}">
              <a14:hiddenFill xmlns:a14="http://schemas.microsoft.com/office/drawing/2010/main" xmlns="">
                <a:solidFill>
                  <a:srgbClr val="FFFFFF"/>
                </a:solidFill>
              </a14:hiddenFill>
            </a:ext>
          </a:extLst>
        </p:spPr>
      </p:pic>
      <p:sp>
        <p:nvSpPr>
          <p:cNvPr id="55299" name="Rectangle 3"/>
          <p:cNvSpPr>
            <a:spLocks noGrp="1" noChangeArrowheads="1"/>
          </p:cNvSpPr>
          <p:nvPr>
            <p:ph type="subTitle" idx="1"/>
          </p:nvPr>
        </p:nvSpPr>
        <p:spPr>
          <a:xfrm>
            <a:off x="228600" y="4800600"/>
            <a:ext cx="7543800" cy="3048000"/>
          </a:xfrm>
        </p:spPr>
        <p:txBody>
          <a:bodyPr rtlCol="0">
            <a:normAutofit/>
          </a:bodyPr>
          <a:lstStyle/>
          <a:p>
            <a:pPr algn="l" eaLnBrk="1" fontAlgn="auto" hangingPunct="1">
              <a:lnSpc>
                <a:spcPct val="80000"/>
              </a:lnSpc>
              <a:spcAft>
                <a:spcPts val="0"/>
              </a:spcAft>
              <a:defRPr/>
            </a:pPr>
            <a:r>
              <a:rPr lang="en-US" sz="2000" b="1" dirty="0">
                <a:solidFill>
                  <a:schemeClr val="bg2">
                    <a:lumMod val="20000"/>
                    <a:lumOff val="80000"/>
                  </a:schemeClr>
                </a:solidFill>
              </a:rPr>
              <a:t>For </a:t>
            </a:r>
            <a:r>
              <a:rPr lang="en-US" sz="2000" b="1" dirty="0" smtClean="0">
                <a:solidFill>
                  <a:schemeClr val="bg2">
                    <a:lumMod val="20000"/>
                    <a:lumOff val="80000"/>
                  </a:schemeClr>
                </a:solidFill>
              </a:rPr>
              <a:t>more resources,</a:t>
            </a:r>
          </a:p>
          <a:p>
            <a:pPr algn="l" eaLnBrk="1" fontAlgn="auto" hangingPunct="1">
              <a:lnSpc>
                <a:spcPct val="80000"/>
              </a:lnSpc>
              <a:spcAft>
                <a:spcPts val="0"/>
              </a:spcAft>
              <a:defRPr/>
            </a:pPr>
            <a:r>
              <a:rPr lang="en-US" sz="2000" b="1" dirty="0" smtClean="0">
                <a:solidFill>
                  <a:schemeClr val="bg2">
                    <a:lumMod val="20000"/>
                    <a:lumOff val="80000"/>
                  </a:schemeClr>
                </a:solidFill>
              </a:rPr>
              <a:t>please </a:t>
            </a:r>
            <a:r>
              <a:rPr lang="en-US" sz="2000" b="1" dirty="0">
                <a:solidFill>
                  <a:schemeClr val="bg2">
                    <a:lumMod val="20000"/>
                    <a:lumOff val="80000"/>
                  </a:schemeClr>
                </a:solidFill>
              </a:rPr>
              <a:t>contact:</a:t>
            </a:r>
          </a:p>
          <a:p>
            <a:pPr algn="l" eaLnBrk="1" fontAlgn="auto" hangingPunct="1">
              <a:lnSpc>
                <a:spcPct val="80000"/>
              </a:lnSpc>
              <a:spcAft>
                <a:spcPts val="0"/>
              </a:spcAft>
              <a:defRPr/>
            </a:pPr>
            <a:r>
              <a:rPr lang="en-US" sz="2000" b="1" dirty="0">
                <a:solidFill>
                  <a:schemeClr val="bg2">
                    <a:lumMod val="20000"/>
                    <a:lumOff val="80000"/>
                  </a:schemeClr>
                </a:solidFill>
              </a:rPr>
              <a:t>Lisa W. </a:t>
            </a:r>
            <a:r>
              <a:rPr lang="en-US" sz="2000" b="1" dirty="0" smtClean="0">
                <a:solidFill>
                  <a:schemeClr val="bg2">
                    <a:lumMod val="20000"/>
                    <a:lumOff val="80000"/>
                  </a:schemeClr>
                </a:solidFill>
              </a:rPr>
              <a:t>Coyne, Ph.D.</a:t>
            </a:r>
            <a:endParaRPr lang="en-US" sz="2000" b="1" dirty="0">
              <a:solidFill>
                <a:schemeClr val="bg2">
                  <a:lumMod val="20000"/>
                  <a:lumOff val="80000"/>
                </a:schemeClr>
              </a:solidFill>
            </a:endParaRPr>
          </a:p>
          <a:p>
            <a:pPr algn="l" eaLnBrk="1" fontAlgn="auto" hangingPunct="1">
              <a:lnSpc>
                <a:spcPct val="80000"/>
              </a:lnSpc>
              <a:spcAft>
                <a:spcPts val="0"/>
              </a:spcAft>
              <a:defRPr/>
            </a:pPr>
            <a:r>
              <a:rPr lang="en-US" sz="2000" b="1" dirty="0" smtClean="0">
                <a:solidFill>
                  <a:schemeClr val="bg2">
                    <a:lumMod val="20000"/>
                    <a:lumOff val="80000"/>
                  </a:schemeClr>
                </a:solidFill>
              </a:rPr>
              <a:t>Harvard Medical School/Mclean</a:t>
            </a:r>
            <a:endParaRPr lang="en-US" sz="2000" b="1" dirty="0">
              <a:solidFill>
                <a:schemeClr val="bg2">
                  <a:lumMod val="20000"/>
                  <a:lumOff val="80000"/>
                </a:schemeClr>
              </a:solidFill>
            </a:endParaRPr>
          </a:p>
          <a:p>
            <a:pPr algn="l" eaLnBrk="1" fontAlgn="auto" hangingPunct="1">
              <a:lnSpc>
                <a:spcPct val="80000"/>
              </a:lnSpc>
              <a:spcAft>
                <a:spcPts val="0"/>
              </a:spcAft>
              <a:defRPr/>
            </a:pPr>
            <a:endParaRPr lang="en-US" sz="2000" b="1" dirty="0">
              <a:solidFill>
                <a:schemeClr val="bg2">
                  <a:lumMod val="20000"/>
                  <a:lumOff val="80000"/>
                </a:schemeClr>
              </a:solidFill>
            </a:endParaRPr>
          </a:p>
          <a:p>
            <a:pPr algn="l" eaLnBrk="1" fontAlgn="auto" hangingPunct="1">
              <a:lnSpc>
                <a:spcPct val="80000"/>
              </a:lnSpc>
              <a:spcAft>
                <a:spcPts val="0"/>
              </a:spcAft>
              <a:defRPr/>
            </a:pPr>
            <a:r>
              <a:rPr lang="en-US" sz="2000" b="1" dirty="0">
                <a:solidFill>
                  <a:schemeClr val="bg2">
                    <a:lumMod val="20000"/>
                    <a:lumOff val="80000"/>
                  </a:schemeClr>
                </a:solidFill>
              </a:rPr>
              <a:t>Email: </a:t>
            </a:r>
            <a:r>
              <a:rPr lang="en-US" sz="2000" b="1" dirty="0" smtClean="0">
                <a:solidFill>
                  <a:schemeClr val="bg2">
                    <a:lumMod val="20000"/>
                    <a:lumOff val="80000"/>
                  </a:schemeClr>
                </a:solidFill>
              </a:rPr>
              <a:t>lcoyne@partners.org</a:t>
            </a:r>
            <a:endParaRPr lang="en-US" sz="2000" b="1" dirty="0">
              <a:solidFill>
                <a:schemeClr val="bg2">
                  <a:lumMod val="20000"/>
                  <a:lumOff val="80000"/>
                </a:schemeClr>
              </a:solidFill>
            </a:endParaRPr>
          </a:p>
        </p:txBody>
      </p:sp>
      <p:sp>
        <p:nvSpPr>
          <p:cNvPr id="7" name="Rectangle 2"/>
          <p:cNvSpPr txBox="1">
            <a:spLocks noChangeArrowheads="1"/>
          </p:cNvSpPr>
          <p:nvPr/>
        </p:nvSpPr>
        <p:spPr bwMode="auto">
          <a:xfrm>
            <a:off x="2133600" y="5181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US" kern="0" smtClean="0"/>
              <a:t>Thank You!</a:t>
            </a:r>
            <a:endParaRPr lang="en-US" kern="0" dirty="0" smtClean="0"/>
          </a:p>
        </p:txBody>
      </p:sp>
    </p:spTree>
    <p:extLst>
      <p:ext uri="{BB962C8B-B14F-4D97-AF65-F5344CB8AC3E}">
        <p14:creationId xmlns:p14="http://schemas.microsoft.com/office/powerpoint/2010/main" xmlns="" val="4280957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50000"/>
            </a:schemeClr>
          </a:solidFill>
        </p:spPr>
        <p:txBody>
          <a:bodyPr/>
          <a:lstStyle/>
          <a:p>
            <a:r>
              <a:rPr lang="en-US" dirty="0" err="1" smtClean="0"/>
              <a:t>Defusion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9.1|7.6|9.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TotalTime>
  <Words>3918</Words>
  <Application>Microsoft Office PowerPoint</Application>
  <PresentationFormat>On-screen Show (4:3)</PresentationFormat>
  <Paragraphs>554</Paragraphs>
  <Slides>83</Slides>
  <Notes>31</Notes>
  <HiddenSlides>0</HiddenSlides>
  <MMClips>1</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Austin</vt:lpstr>
      <vt:lpstr>Applying ACT for Children, Teens &amp; Families</vt:lpstr>
      <vt:lpstr>Centering Meditation</vt:lpstr>
      <vt:lpstr>Ways of Being Exercise for Therapists</vt:lpstr>
      <vt:lpstr>Slide 4</vt:lpstr>
      <vt:lpstr>Slide 5</vt:lpstr>
      <vt:lpstr>Rules &amp; Pliance</vt:lpstr>
      <vt:lpstr>Slide 7</vt:lpstr>
      <vt:lpstr>ACT with Kids: Be Curious</vt:lpstr>
      <vt:lpstr>Defusion</vt:lpstr>
      <vt:lpstr>Defusion</vt:lpstr>
      <vt:lpstr>Let’s Try Something</vt:lpstr>
      <vt:lpstr>Defusion: Meeting the monster under the bed</vt:lpstr>
      <vt:lpstr>For Emotion Explorers: Monsters on the Boat</vt:lpstr>
      <vt:lpstr>An Example (Twohig, Hayes &amp; Berlin, 2008)</vt:lpstr>
      <vt:lpstr>Teenagers and Defusion</vt:lpstr>
      <vt:lpstr>Words do hurt</vt:lpstr>
      <vt:lpstr>Slide 17</vt:lpstr>
      <vt:lpstr>Words do hurt  If you don’t belong, you don’t exist</vt:lpstr>
      <vt:lpstr>From an RFT perspective</vt:lpstr>
      <vt:lpstr>Acceptance</vt:lpstr>
      <vt:lpstr>Acceptance</vt:lpstr>
      <vt:lpstr>Slide 22</vt:lpstr>
      <vt:lpstr>Slide 23</vt:lpstr>
      <vt:lpstr>Emotion Adventurers</vt:lpstr>
      <vt:lpstr>What Can I Do?</vt:lpstr>
      <vt:lpstr>Acceptance for Teens</vt:lpstr>
      <vt:lpstr>Acceptance: An Example with Teens (Greco et al. 2008) </vt:lpstr>
      <vt:lpstr>Acceptance for Parents</vt:lpstr>
      <vt:lpstr>From an RFT Perspective</vt:lpstr>
      <vt:lpstr>Commitment and Behavior Change Processes</vt:lpstr>
      <vt:lpstr>ACT with Kids: Follow Your Heart</vt:lpstr>
      <vt:lpstr>Valuing</vt:lpstr>
      <vt:lpstr>If I had only one day left, how would I spend it?</vt:lpstr>
      <vt:lpstr>Emotion Adventurers: Making a Compass</vt:lpstr>
      <vt:lpstr>For Emotion  Adventurers: Making Your Compass</vt:lpstr>
      <vt:lpstr>The Bulls' Eye Values Assessment: A Therapeutic Adaptation for Youth</vt:lpstr>
      <vt:lpstr>Experiential Bull's Eye</vt:lpstr>
      <vt:lpstr>Slide 38</vt:lpstr>
      <vt:lpstr>Values for Teens</vt:lpstr>
      <vt:lpstr>Teenagers and Values</vt:lpstr>
      <vt:lpstr>Developing valuing repertoire</vt:lpstr>
      <vt:lpstr>How do you know what you “value”?</vt:lpstr>
      <vt:lpstr>An RFT Explanation</vt:lpstr>
      <vt:lpstr>Willingness and Committed Action</vt:lpstr>
      <vt:lpstr>Willingness &amp; Commitment</vt:lpstr>
      <vt:lpstr>Making a Commitment</vt:lpstr>
      <vt:lpstr>Slide 47</vt:lpstr>
      <vt:lpstr>Committed Action: Building Your Expedition Team</vt:lpstr>
      <vt:lpstr>Team Building Worksheet</vt:lpstr>
      <vt:lpstr>ACT in Practice</vt:lpstr>
      <vt:lpstr>A Challenge: Thinking On Your Feet</vt:lpstr>
      <vt:lpstr>Teaching ACT Skills </vt:lpstr>
      <vt:lpstr>Role Play: Showing Rather than Telling</vt:lpstr>
      <vt:lpstr>What if painful feelings are like a treasure chest?</vt:lpstr>
      <vt:lpstr>Children, Teens, Parents and Emotions</vt:lpstr>
      <vt:lpstr>An invitation to step into a space….</vt:lpstr>
      <vt:lpstr>Role Play: Vulnerability &amp; Values</vt:lpstr>
      <vt:lpstr>Case Illustration</vt:lpstr>
      <vt:lpstr>Where do you start?</vt:lpstr>
      <vt:lpstr>Assessment</vt:lpstr>
      <vt:lpstr>Developing a Values-Based Therapeutic Contract</vt:lpstr>
      <vt:lpstr>Our Contract</vt:lpstr>
      <vt:lpstr>Acceptance/Mindfulness Processes</vt:lpstr>
      <vt:lpstr>More Acceptance/Mindfulness-Based Processes</vt:lpstr>
      <vt:lpstr>Behavior Change Processes</vt:lpstr>
      <vt:lpstr>Target Behaviors:  Skills Training + Defusion</vt:lpstr>
      <vt:lpstr>Values &amp; Commitment: Walking the Line</vt:lpstr>
      <vt:lpstr>The Secret?</vt:lpstr>
      <vt:lpstr>Assessment of Progress</vt:lpstr>
      <vt:lpstr>Case Conceptualization</vt:lpstr>
      <vt:lpstr>Symptoms at Initial Intake (CBT + Sertraline)</vt:lpstr>
      <vt:lpstr>Symptoms at Transfer (CBT + ACT + Sertraline)</vt:lpstr>
      <vt:lpstr>Course of Treatment</vt:lpstr>
      <vt:lpstr>Between-Session E/RP across CBT and CBT+ ACT Therapy Conditions</vt:lpstr>
      <vt:lpstr>Discomfort Ratings During CBT + ACT E/RP Tasks</vt:lpstr>
      <vt:lpstr>Latency of Discomfort Extinction in Between-Session E/RP Tasks</vt:lpstr>
      <vt:lpstr>At 5-Month Follow Up…</vt:lpstr>
      <vt:lpstr>Case Conceptualization</vt:lpstr>
      <vt:lpstr>Some final thoughts for you…</vt:lpstr>
      <vt:lpstr>What if you could make an extraordinary difference in your clients’ lives?</vt:lpstr>
      <vt:lpstr>Slide 81</vt:lpstr>
      <vt:lpstr>Slide 82</vt:lpstr>
      <vt:lpstr>Namaste</vt:lpstr>
    </vt:vector>
  </TitlesOfParts>
  <Company>Suffolk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lcoyne</dc:creator>
  <cp:lastModifiedBy>Partners Information Systems</cp:lastModifiedBy>
  <cp:revision>162</cp:revision>
  <dcterms:created xsi:type="dcterms:W3CDTF">2011-09-27T09:51:12Z</dcterms:created>
  <dcterms:modified xsi:type="dcterms:W3CDTF">2014-10-03T23:58:00Z</dcterms:modified>
</cp:coreProperties>
</file>